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529" r:id="rId2"/>
    <p:sldId id="594" r:id="rId3"/>
    <p:sldId id="558" r:id="rId4"/>
    <p:sldId id="588" r:id="rId5"/>
    <p:sldId id="592" r:id="rId6"/>
    <p:sldId id="593" r:id="rId7"/>
    <p:sldId id="595" r:id="rId8"/>
    <p:sldId id="589" r:id="rId9"/>
    <p:sldId id="590" r:id="rId10"/>
    <p:sldId id="596" r:id="rId11"/>
    <p:sldId id="560" r:id="rId12"/>
    <p:sldId id="561" r:id="rId13"/>
    <p:sldId id="563" r:id="rId14"/>
    <p:sldId id="597" r:id="rId15"/>
    <p:sldId id="569" r:id="rId16"/>
    <p:sldId id="562" r:id="rId17"/>
    <p:sldId id="559" r:id="rId18"/>
    <p:sldId id="564" r:id="rId19"/>
    <p:sldId id="572" r:id="rId20"/>
    <p:sldId id="599" r:id="rId21"/>
    <p:sldId id="574" r:id="rId22"/>
    <p:sldId id="573" r:id="rId23"/>
    <p:sldId id="576" r:id="rId24"/>
    <p:sldId id="580" r:id="rId25"/>
    <p:sldId id="565" r:id="rId26"/>
    <p:sldId id="577" r:id="rId27"/>
    <p:sldId id="582" r:id="rId28"/>
    <p:sldId id="579" r:id="rId29"/>
    <p:sldId id="586" r:id="rId30"/>
    <p:sldId id="587" r:id="rId31"/>
    <p:sldId id="566" r:id="rId32"/>
    <p:sldId id="567" r:id="rId33"/>
    <p:sldId id="568" r:id="rId34"/>
    <p:sldId id="570" r:id="rId35"/>
    <p:sldId id="600" r:id="rId36"/>
    <p:sldId id="571" r:id="rId37"/>
    <p:sldId id="598" r:id="rId38"/>
    <p:sldId id="601" r:id="rId39"/>
  </p:sldIdLst>
  <p:sldSz cx="9144000" cy="6858000" type="screen4x3"/>
  <p:notesSz cx="6858000" cy="9686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815" autoAdjust="0"/>
    <p:restoredTop sz="90000" autoAdjust="0"/>
  </p:normalViewPr>
  <p:slideViewPr>
    <p:cSldViewPr>
      <p:cViewPr varScale="1">
        <p:scale>
          <a:sx n="65" d="100"/>
          <a:sy n="65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E6E1E-371B-45CC-B5A4-5B17667E6175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5A9035C-AEEA-447A-AC94-4CB3A3EFFA97}">
      <dgm:prSet phldrT="[Text]" custT="1"/>
      <dgm:spPr/>
      <dgm:t>
        <a:bodyPr/>
        <a:lstStyle/>
        <a:p>
          <a:r>
            <a:rPr lang="de-DE" sz="2000" dirty="0" smtClean="0"/>
            <a:t>Partizipations-</a:t>
          </a:r>
          <a:r>
            <a:rPr lang="de-DE" sz="2000" dirty="0" err="1" smtClean="0"/>
            <a:t>innovation</a:t>
          </a:r>
          <a:endParaRPr lang="de-DE" sz="2000" dirty="0"/>
        </a:p>
      </dgm:t>
    </dgm:pt>
    <dgm:pt modelId="{490129FC-E632-4A04-B427-DBDB5A7F6A74}" type="parTrans" cxnId="{5154ACF5-6D04-47C3-A883-13826FA0DFCA}">
      <dgm:prSet/>
      <dgm:spPr/>
      <dgm:t>
        <a:bodyPr/>
        <a:lstStyle/>
        <a:p>
          <a:endParaRPr lang="de-DE"/>
        </a:p>
      </dgm:t>
    </dgm:pt>
    <dgm:pt modelId="{68D8E22A-1F5E-4D7C-B92A-322C705AD53A}" type="sibTrans" cxnId="{5154ACF5-6D04-47C3-A883-13826FA0DFCA}">
      <dgm:prSet/>
      <dgm:spPr/>
      <dgm:t>
        <a:bodyPr/>
        <a:lstStyle/>
        <a:p>
          <a:endParaRPr lang="de-DE"/>
        </a:p>
      </dgm:t>
    </dgm:pt>
    <dgm:pt modelId="{94E67C8A-E646-4102-A3A4-8531903862E1}">
      <dgm:prSet phldrT="[Text]" custT="1"/>
      <dgm:spPr/>
      <dgm:t>
        <a:bodyPr/>
        <a:lstStyle/>
        <a:p>
          <a:r>
            <a:rPr lang="de-DE" sz="1800" dirty="0" smtClean="0"/>
            <a:t>Green Economy</a:t>
          </a:r>
          <a:endParaRPr lang="de-DE" sz="1800" dirty="0"/>
        </a:p>
      </dgm:t>
    </dgm:pt>
    <dgm:pt modelId="{F5740574-F80C-414B-A610-A5BBED560E26}" type="parTrans" cxnId="{01E0B01B-041D-47E5-AF33-D274E9AD8956}">
      <dgm:prSet/>
      <dgm:spPr/>
      <dgm:t>
        <a:bodyPr/>
        <a:lstStyle/>
        <a:p>
          <a:endParaRPr lang="de-DE"/>
        </a:p>
      </dgm:t>
    </dgm:pt>
    <dgm:pt modelId="{7BB2291F-7775-450B-8FB0-1855D2EF0853}" type="sibTrans" cxnId="{01E0B01B-041D-47E5-AF33-D274E9AD8956}">
      <dgm:prSet/>
      <dgm:spPr/>
      <dgm:t>
        <a:bodyPr/>
        <a:lstStyle/>
        <a:p>
          <a:endParaRPr lang="de-DE"/>
        </a:p>
      </dgm:t>
    </dgm:pt>
    <dgm:pt modelId="{63B63BA9-F644-4A28-B0BB-6BD38D1CFEFE}">
      <dgm:prSet phldrT="[Text]"/>
      <dgm:spPr/>
      <dgm:t>
        <a:bodyPr/>
        <a:lstStyle/>
        <a:p>
          <a:r>
            <a:rPr lang="de-DE" dirty="0" smtClean="0"/>
            <a:t>Politisches System</a:t>
          </a:r>
          <a:endParaRPr lang="de-DE" dirty="0"/>
        </a:p>
      </dgm:t>
    </dgm:pt>
    <dgm:pt modelId="{A8B9E4DD-1C6C-41C8-8901-E33FC60F7293}" type="parTrans" cxnId="{AE8CA515-9788-42E0-998C-E92E363FB27B}">
      <dgm:prSet/>
      <dgm:spPr/>
      <dgm:t>
        <a:bodyPr/>
        <a:lstStyle/>
        <a:p>
          <a:endParaRPr lang="de-DE"/>
        </a:p>
      </dgm:t>
    </dgm:pt>
    <dgm:pt modelId="{10110808-3A37-4928-AAEA-0B60EC6FD03D}" type="sibTrans" cxnId="{AE8CA515-9788-42E0-998C-E92E363FB27B}">
      <dgm:prSet/>
      <dgm:spPr/>
      <dgm:t>
        <a:bodyPr/>
        <a:lstStyle/>
        <a:p>
          <a:endParaRPr lang="de-DE"/>
        </a:p>
      </dgm:t>
    </dgm:pt>
    <dgm:pt modelId="{C2808570-AB00-42AF-835C-D374ED586AD2}">
      <dgm:prSet phldrT="[Text]" custT="1"/>
      <dgm:spPr/>
      <dgm:t>
        <a:bodyPr/>
        <a:lstStyle/>
        <a:p>
          <a:r>
            <a:rPr lang="de-DE" sz="2400" dirty="0" smtClean="0"/>
            <a:t>Zivilgesellschaft</a:t>
          </a:r>
          <a:endParaRPr lang="de-DE" sz="2400" dirty="0"/>
        </a:p>
      </dgm:t>
    </dgm:pt>
    <dgm:pt modelId="{F94ACFD1-A4F0-49F3-B389-2D85BBA9ED44}" type="parTrans" cxnId="{AE0A30F3-8382-42F5-BBB2-8D804B162A71}">
      <dgm:prSet/>
      <dgm:spPr/>
      <dgm:t>
        <a:bodyPr/>
        <a:lstStyle/>
        <a:p>
          <a:endParaRPr lang="de-DE"/>
        </a:p>
      </dgm:t>
    </dgm:pt>
    <dgm:pt modelId="{65851F27-6855-4DFE-8F8B-E66295A33C99}" type="sibTrans" cxnId="{AE0A30F3-8382-42F5-BBB2-8D804B162A71}">
      <dgm:prSet/>
      <dgm:spPr/>
      <dgm:t>
        <a:bodyPr/>
        <a:lstStyle/>
        <a:p>
          <a:endParaRPr lang="de-DE"/>
        </a:p>
      </dgm:t>
    </dgm:pt>
    <dgm:pt modelId="{A0C12C66-62F3-4729-B139-541FC9852D9B}">
      <dgm:prSet phldrT="[Text]" custT="1"/>
      <dgm:spPr/>
      <dgm:t>
        <a:bodyPr/>
        <a:lstStyle/>
        <a:p>
          <a:r>
            <a:rPr lang="de-DE" sz="1800" dirty="0" smtClean="0"/>
            <a:t>Lebenswelten/</a:t>
          </a:r>
        </a:p>
        <a:p>
          <a:r>
            <a:rPr lang="de-DE" sz="1800" dirty="0" smtClean="0"/>
            <a:t>Konsum</a:t>
          </a:r>
          <a:endParaRPr lang="de-DE" sz="1800" dirty="0"/>
        </a:p>
      </dgm:t>
    </dgm:pt>
    <dgm:pt modelId="{FC624863-337D-4C37-8F57-C4D7DA1552AE}" type="parTrans" cxnId="{4BCFA467-4940-4B6A-9F82-FB0D4230787B}">
      <dgm:prSet/>
      <dgm:spPr/>
      <dgm:t>
        <a:bodyPr/>
        <a:lstStyle/>
        <a:p>
          <a:endParaRPr lang="de-DE"/>
        </a:p>
      </dgm:t>
    </dgm:pt>
    <dgm:pt modelId="{0FE268FD-DCE7-4B7E-9A33-2753156CECC3}" type="sibTrans" cxnId="{4BCFA467-4940-4B6A-9F82-FB0D4230787B}">
      <dgm:prSet/>
      <dgm:spPr/>
      <dgm:t>
        <a:bodyPr/>
        <a:lstStyle/>
        <a:p>
          <a:endParaRPr lang="de-DE"/>
        </a:p>
      </dgm:t>
    </dgm:pt>
    <dgm:pt modelId="{E3DEE836-FDE3-4EB0-9FE5-060EA5BC9242}">
      <dgm:prSet phldrT="[Text]" custT="1"/>
      <dgm:spPr/>
      <dgm:t>
        <a:bodyPr/>
        <a:lstStyle/>
        <a:p>
          <a:r>
            <a:rPr lang="de-DE" sz="1800" dirty="0" smtClean="0"/>
            <a:t>Nachrichten-</a:t>
          </a:r>
          <a:r>
            <a:rPr lang="de-DE" sz="1800" dirty="0" err="1" smtClean="0"/>
            <a:t>medien</a:t>
          </a:r>
          <a:endParaRPr lang="de-DE" sz="1800" dirty="0" smtClean="0"/>
        </a:p>
        <a:p>
          <a:r>
            <a:rPr lang="de-DE" sz="1800" dirty="0" smtClean="0"/>
            <a:t>(Internet)</a:t>
          </a:r>
          <a:endParaRPr lang="de-DE" sz="1800" dirty="0"/>
        </a:p>
      </dgm:t>
    </dgm:pt>
    <dgm:pt modelId="{DBCEBDB3-1B89-428F-94F6-BB0EB8F0CE4B}" type="parTrans" cxnId="{A51B14FE-F461-4EC6-8767-560B73B25F52}">
      <dgm:prSet/>
      <dgm:spPr/>
      <dgm:t>
        <a:bodyPr/>
        <a:lstStyle/>
        <a:p>
          <a:endParaRPr lang="de-DE"/>
        </a:p>
      </dgm:t>
    </dgm:pt>
    <dgm:pt modelId="{147E6907-4ED2-498C-9755-9F75A0AE95AB}" type="sibTrans" cxnId="{A51B14FE-F461-4EC6-8767-560B73B25F52}">
      <dgm:prSet/>
      <dgm:spPr/>
      <dgm:t>
        <a:bodyPr/>
        <a:lstStyle/>
        <a:p>
          <a:endParaRPr lang="de-DE"/>
        </a:p>
      </dgm:t>
    </dgm:pt>
    <dgm:pt modelId="{73660062-0579-4630-AD3C-EFF0780AB07F}">
      <dgm:prSet phldrT="[Text]" custT="1"/>
      <dgm:spPr/>
      <dgm:t>
        <a:bodyPr/>
        <a:lstStyle/>
        <a:p>
          <a:r>
            <a:rPr lang="de-DE" sz="2000" dirty="0" smtClean="0"/>
            <a:t>Lifestyle-Medien/</a:t>
          </a:r>
        </a:p>
        <a:p>
          <a:r>
            <a:rPr lang="de-DE" sz="2000" dirty="0" smtClean="0"/>
            <a:t>Internet</a:t>
          </a:r>
          <a:endParaRPr lang="de-DE" sz="2000" dirty="0"/>
        </a:p>
      </dgm:t>
    </dgm:pt>
    <dgm:pt modelId="{4230DEC0-C61A-4A72-B1E4-2A9EEBEABDA3}" type="parTrans" cxnId="{361F07CF-A8E9-4A9C-A2AB-1A27D74137F6}">
      <dgm:prSet/>
      <dgm:spPr/>
      <dgm:t>
        <a:bodyPr/>
        <a:lstStyle/>
        <a:p>
          <a:endParaRPr lang="de-DE"/>
        </a:p>
      </dgm:t>
    </dgm:pt>
    <dgm:pt modelId="{4A60B41E-797D-4E21-962E-3A7CD5811462}" type="sibTrans" cxnId="{361F07CF-A8E9-4A9C-A2AB-1A27D74137F6}">
      <dgm:prSet/>
      <dgm:spPr/>
      <dgm:t>
        <a:bodyPr/>
        <a:lstStyle/>
        <a:p>
          <a:endParaRPr lang="de-DE"/>
        </a:p>
      </dgm:t>
    </dgm:pt>
    <dgm:pt modelId="{195340C0-C661-4F59-B6A8-C6853FE51210}" type="pres">
      <dgm:prSet presAssocID="{642E6E1E-371B-45CC-B5A4-5B17667E61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1F80C30-FF7E-41B8-8587-9E1983447590}" type="pres">
      <dgm:prSet presAssocID="{C5A9035C-AEEA-447A-AC94-4CB3A3EFFA97}" presName="centerShape" presStyleLbl="node0" presStyleIdx="0" presStyleCnt="1" custScaleX="267198" custLinFactNeighborX="-9300" custLinFactNeighborY="-1104"/>
      <dgm:spPr/>
      <dgm:t>
        <a:bodyPr/>
        <a:lstStyle/>
        <a:p>
          <a:endParaRPr lang="de-DE"/>
        </a:p>
      </dgm:t>
    </dgm:pt>
    <dgm:pt modelId="{1221B9AB-8C47-4B0B-8C88-74AB62C95DE3}" type="pres">
      <dgm:prSet presAssocID="{F5740574-F80C-414B-A610-A5BBED560E26}" presName="parTrans" presStyleLbl="sibTrans2D1" presStyleIdx="0" presStyleCnt="6" custScaleY="48146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6B4BA821-7E9D-4F2D-AA0A-6CB890D6D64C}" type="pres">
      <dgm:prSet presAssocID="{F5740574-F80C-414B-A610-A5BBED560E26}" presName="connectorText" presStyleLbl="sibTrans2D1" presStyleIdx="0" presStyleCnt="6"/>
      <dgm:spPr/>
      <dgm:t>
        <a:bodyPr/>
        <a:lstStyle/>
        <a:p>
          <a:endParaRPr lang="de-DE"/>
        </a:p>
      </dgm:t>
    </dgm:pt>
    <dgm:pt modelId="{3A99C530-C141-40B4-B34A-B7A18D5B6679}" type="pres">
      <dgm:prSet presAssocID="{94E67C8A-E646-4102-A3A4-8531903862E1}" presName="node" presStyleLbl="node1" presStyleIdx="0" presStyleCnt="6" custScaleX="12060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4806AA-7498-4F04-A01F-2FEEC2721E7B}" type="pres">
      <dgm:prSet presAssocID="{A8B9E4DD-1C6C-41C8-8901-E33FC60F7293}" presName="parTrans" presStyleLbl="sibTrans2D1" presStyleIdx="1" presStyleCnt="6" custScaleY="46506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4CF61A56-EFBD-4B1F-B9FC-EB7419E46E83}" type="pres">
      <dgm:prSet presAssocID="{A8B9E4DD-1C6C-41C8-8901-E33FC60F7293}" presName="connectorText" presStyleLbl="sibTrans2D1" presStyleIdx="1" presStyleCnt="6"/>
      <dgm:spPr/>
      <dgm:t>
        <a:bodyPr/>
        <a:lstStyle/>
        <a:p>
          <a:endParaRPr lang="de-DE"/>
        </a:p>
      </dgm:t>
    </dgm:pt>
    <dgm:pt modelId="{A95217A0-8ACB-4D87-A1D8-1CE75274C7FE}" type="pres">
      <dgm:prSet presAssocID="{63B63BA9-F644-4A28-B0BB-6BD38D1CFEFE}" presName="node" presStyleLbl="node1" presStyleIdx="1" presStyleCnt="6" custRadScaleRad="202048" custRadScaleInc="1356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D5C472-B295-4C34-85FB-60212E5A8253}" type="pres">
      <dgm:prSet presAssocID="{F94ACFD1-A4F0-49F3-B389-2D85BBA9ED44}" presName="parTrans" presStyleLbl="sibTrans2D1" presStyleIdx="2" presStyleCnt="6" custScaleY="62434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F52DEED1-20E0-4151-9F9E-DB8064DA7514}" type="pres">
      <dgm:prSet presAssocID="{F94ACFD1-A4F0-49F3-B389-2D85BBA9ED44}" presName="connectorText" presStyleLbl="sibTrans2D1" presStyleIdx="2" presStyleCnt="6"/>
      <dgm:spPr/>
      <dgm:t>
        <a:bodyPr/>
        <a:lstStyle/>
        <a:p>
          <a:endParaRPr lang="de-DE"/>
        </a:p>
      </dgm:t>
    </dgm:pt>
    <dgm:pt modelId="{DE7FFD75-F5DE-490B-AEB0-1DBBDEE8113A}" type="pres">
      <dgm:prSet presAssocID="{C2808570-AB00-42AF-835C-D374ED586AD2}" presName="node" presStyleLbl="node1" presStyleIdx="2" presStyleCnt="6" custScaleX="221302" custRadScaleRad="203338" custRadScaleInc="-1175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28A0237-A0F7-45FF-9F39-FB0B21ED5D9A}" type="pres">
      <dgm:prSet presAssocID="{FC624863-337D-4C37-8F57-C4D7DA1552AE}" presName="parTrans" presStyleLbl="sibTrans2D1" presStyleIdx="3" presStyleCnt="6" custScaleY="44837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876DD1EF-4929-4DA2-B454-B430B853C226}" type="pres">
      <dgm:prSet presAssocID="{FC624863-337D-4C37-8F57-C4D7DA1552AE}" presName="connectorText" presStyleLbl="sibTrans2D1" presStyleIdx="3" presStyleCnt="6"/>
      <dgm:spPr/>
      <dgm:t>
        <a:bodyPr/>
        <a:lstStyle/>
        <a:p>
          <a:endParaRPr lang="de-DE"/>
        </a:p>
      </dgm:t>
    </dgm:pt>
    <dgm:pt modelId="{FFEA83E0-3783-49A6-9686-83E3CC42D723}" type="pres">
      <dgm:prSet presAssocID="{A0C12C66-62F3-4729-B139-541FC9852D9B}" presName="node" presStyleLbl="node1" presStyleIdx="3" presStyleCnt="6" custScaleX="16545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F8A548D-4270-49B1-BD7C-3F70AC4BABCA}" type="pres">
      <dgm:prSet presAssocID="{DBCEBDB3-1B89-428F-94F6-BB0EB8F0CE4B}" presName="parTrans" presStyleLbl="sibTrans2D1" presStyleIdx="4" presStyleCnt="6" custScaleY="47492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F8526D65-C0DD-4AD9-93BF-1F4C5AA916D6}" type="pres">
      <dgm:prSet presAssocID="{DBCEBDB3-1B89-428F-94F6-BB0EB8F0CE4B}" presName="connectorText" presStyleLbl="sibTrans2D1" presStyleIdx="4" presStyleCnt="6"/>
      <dgm:spPr/>
      <dgm:t>
        <a:bodyPr/>
        <a:lstStyle/>
        <a:p>
          <a:endParaRPr lang="de-DE"/>
        </a:p>
      </dgm:t>
    </dgm:pt>
    <dgm:pt modelId="{BD21973A-EC95-4199-870C-5B749D1EB338}" type="pres">
      <dgm:prSet presAssocID="{E3DEE836-FDE3-4EB0-9FE5-060EA5BC9242}" presName="node" presStyleLbl="node1" presStyleIdx="4" presStyleCnt="6" custScaleX="144191" custScaleY="175688" custRadScaleRad="192445" custRadScaleInc="3449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B0C95B-27A7-4139-A3E8-A6DA724C6381}" type="pres">
      <dgm:prSet presAssocID="{4230DEC0-C61A-4A72-B1E4-2A9EEBEABDA3}" presName="parTrans" presStyleLbl="sibTrans2D1" presStyleIdx="5" presStyleCnt="6" custScaleY="70745"/>
      <dgm:spPr>
        <a:prstGeom prst="leftRightArrow">
          <a:avLst/>
        </a:prstGeom>
      </dgm:spPr>
      <dgm:t>
        <a:bodyPr/>
        <a:lstStyle/>
        <a:p>
          <a:endParaRPr lang="de-DE"/>
        </a:p>
      </dgm:t>
    </dgm:pt>
    <dgm:pt modelId="{E253F36F-FC9F-4EBA-9C87-FCCFD84FF144}" type="pres">
      <dgm:prSet presAssocID="{4230DEC0-C61A-4A72-B1E4-2A9EEBEABDA3}" presName="connectorText" presStyleLbl="sibTrans2D1" presStyleIdx="5" presStyleCnt="6"/>
      <dgm:spPr/>
      <dgm:t>
        <a:bodyPr/>
        <a:lstStyle/>
        <a:p>
          <a:endParaRPr lang="de-DE"/>
        </a:p>
      </dgm:t>
    </dgm:pt>
    <dgm:pt modelId="{6DBA83C3-4550-44C4-8313-A122E45F549E}" type="pres">
      <dgm:prSet presAssocID="{73660062-0579-4630-AD3C-EFF0780AB07F}" presName="node" presStyleLbl="node1" presStyleIdx="5" presStyleCnt="6" custScaleX="175875" custRadScaleRad="177171" custRadScaleInc="-2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F0D3B43-6D0E-44AA-9B83-C6AFA7389926}" type="presOf" srcId="{FC624863-337D-4C37-8F57-C4D7DA1552AE}" destId="{876DD1EF-4929-4DA2-B454-B430B853C226}" srcOrd="1" destOrd="0" presId="urn:microsoft.com/office/officeart/2005/8/layout/radial5"/>
    <dgm:cxn modelId="{70DD5049-3190-4B89-9120-CFB97F7EBE77}" type="presOf" srcId="{4230DEC0-C61A-4A72-B1E4-2A9EEBEABDA3}" destId="{C4B0C95B-27A7-4139-A3E8-A6DA724C6381}" srcOrd="0" destOrd="0" presId="urn:microsoft.com/office/officeart/2005/8/layout/radial5"/>
    <dgm:cxn modelId="{AE8CA515-9788-42E0-998C-E92E363FB27B}" srcId="{C5A9035C-AEEA-447A-AC94-4CB3A3EFFA97}" destId="{63B63BA9-F644-4A28-B0BB-6BD38D1CFEFE}" srcOrd="1" destOrd="0" parTransId="{A8B9E4DD-1C6C-41C8-8901-E33FC60F7293}" sibTransId="{10110808-3A37-4928-AAEA-0B60EC6FD03D}"/>
    <dgm:cxn modelId="{2F1BA07A-EE52-49E3-B967-5D0B7F75726C}" type="presOf" srcId="{A8B9E4DD-1C6C-41C8-8901-E33FC60F7293}" destId="{4CF61A56-EFBD-4B1F-B9FC-EB7419E46E83}" srcOrd="1" destOrd="0" presId="urn:microsoft.com/office/officeart/2005/8/layout/radial5"/>
    <dgm:cxn modelId="{0DA86CFB-08A2-4E82-9AE0-6AD3FD995F61}" type="presOf" srcId="{73660062-0579-4630-AD3C-EFF0780AB07F}" destId="{6DBA83C3-4550-44C4-8313-A122E45F549E}" srcOrd="0" destOrd="0" presId="urn:microsoft.com/office/officeart/2005/8/layout/radial5"/>
    <dgm:cxn modelId="{4DA40DF9-E191-46AF-B6EF-679C46728FC4}" type="presOf" srcId="{F94ACFD1-A4F0-49F3-B389-2D85BBA9ED44}" destId="{F52DEED1-20E0-4151-9F9E-DB8064DA7514}" srcOrd="1" destOrd="0" presId="urn:microsoft.com/office/officeart/2005/8/layout/radial5"/>
    <dgm:cxn modelId="{A51B14FE-F461-4EC6-8767-560B73B25F52}" srcId="{C5A9035C-AEEA-447A-AC94-4CB3A3EFFA97}" destId="{E3DEE836-FDE3-4EB0-9FE5-060EA5BC9242}" srcOrd="4" destOrd="0" parTransId="{DBCEBDB3-1B89-428F-94F6-BB0EB8F0CE4B}" sibTransId="{147E6907-4ED2-498C-9755-9F75A0AE95AB}"/>
    <dgm:cxn modelId="{01E0B01B-041D-47E5-AF33-D274E9AD8956}" srcId="{C5A9035C-AEEA-447A-AC94-4CB3A3EFFA97}" destId="{94E67C8A-E646-4102-A3A4-8531903862E1}" srcOrd="0" destOrd="0" parTransId="{F5740574-F80C-414B-A610-A5BBED560E26}" sibTransId="{7BB2291F-7775-450B-8FB0-1855D2EF0853}"/>
    <dgm:cxn modelId="{B192EF4D-0AE4-493B-9B6B-691D36A7952A}" type="presOf" srcId="{F5740574-F80C-414B-A610-A5BBED560E26}" destId="{6B4BA821-7E9D-4F2D-AA0A-6CB890D6D64C}" srcOrd="1" destOrd="0" presId="urn:microsoft.com/office/officeart/2005/8/layout/radial5"/>
    <dgm:cxn modelId="{30958BDA-79E2-4CEB-9D6B-3F20A52DAA1B}" type="presOf" srcId="{F94ACFD1-A4F0-49F3-B389-2D85BBA9ED44}" destId="{03D5C472-B295-4C34-85FB-60212E5A8253}" srcOrd="0" destOrd="0" presId="urn:microsoft.com/office/officeart/2005/8/layout/radial5"/>
    <dgm:cxn modelId="{8CB354C0-14A1-47EE-BF0E-27F4ED685DF8}" type="presOf" srcId="{FC624863-337D-4C37-8F57-C4D7DA1552AE}" destId="{C28A0237-A0F7-45FF-9F39-FB0B21ED5D9A}" srcOrd="0" destOrd="0" presId="urn:microsoft.com/office/officeart/2005/8/layout/radial5"/>
    <dgm:cxn modelId="{5154ACF5-6D04-47C3-A883-13826FA0DFCA}" srcId="{642E6E1E-371B-45CC-B5A4-5B17667E6175}" destId="{C5A9035C-AEEA-447A-AC94-4CB3A3EFFA97}" srcOrd="0" destOrd="0" parTransId="{490129FC-E632-4A04-B427-DBDB5A7F6A74}" sibTransId="{68D8E22A-1F5E-4D7C-B92A-322C705AD53A}"/>
    <dgm:cxn modelId="{4FB8703E-C3FA-4E6A-8EEA-3F081D1C1AD0}" type="presOf" srcId="{642E6E1E-371B-45CC-B5A4-5B17667E6175}" destId="{195340C0-C661-4F59-B6A8-C6853FE51210}" srcOrd="0" destOrd="0" presId="urn:microsoft.com/office/officeart/2005/8/layout/radial5"/>
    <dgm:cxn modelId="{361F07CF-A8E9-4A9C-A2AB-1A27D74137F6}" srcId="{C5A9035C-AEEA-447A-AC94-4CB3A3EFFA97}" destId="{73660062-0579-4630-AD3C-EFF0780AB07F}" srcOrd="5" destOrd="0" parTransId="{4230DEC0-C61A-4A72-B1E4-2A9EEBEABDA3}" sibTransId="{4A60B41E-797D-4E21-962E-3A7CD5811462}"/>
    <dgm:cxn modelId="{45927AC0-CADB-449C-82BA-5CBF3C55208B}" type="presOf" srcId="{C2808570-AB00-42AF-835C-D374ED586AD2}" destId="{DE7FFD75-F5DE-490B-AEB0-1DBBDEE8113A}" srcOrd="0" destOrd="0" presId="urn:microsoft.com/office/officeart/2005/8/layout/radial5"/>
    <dgm:cxn modelId="{66B0E517-57CB-4FEC-B031-2D96010EC370}" type="presOf" srcId="{F5740574-F80C-414B-A610-A5BBED560E26}" destId="{1221B9AB-8C47-4B0B-8C88-74AB62C95DE3}" srcOrd="0" destOrd="0" presId="urn:microsoft.com/office/officeart/2005/8/layout/radial5"/>
    <dgm:cxn modelId="{D0B942F7-52CF-4397-B68A-5511C6C09AB4}" type="presOf" srcId="{E3DEE836-FDE3-4EB0-9FE5-060EA5BC9242}" destId="{BD21973A-EC95-4199-870C-5B749D1EB338}" srcOrd="0" destOrd="0" presId="urn:microsoft.com/office/officeart/2005/8/layout/radial5"/>
    <dgm:cxn modelId="{8E07C69B-906F-48DA-8453-52B9B4447A84}" type="presOf" srcId="{94E67C8A-E646-4102-A3A4-8531903862E1}" destId="{3A99C530-C141-40B4-B34A-B7A18D5B6679}" srcOrd="0" destOrd="0" presId="urn:microsoft.com/office/officeart/2005/8/layout/radial5"/>
    <dgm:cxn modelId="{CFE32B6D-67EC-4B96-95DC-9BEE422669F7}" type="presOf" srcId="{63B63BA9-F644-4A28-B0BB-6BD38D1CFEFE}" destId="{A95217A0-8ACB-4D87-A1D8-1CE75274C7FE}" srcOrd="0" destOrd="0" presId="urn:microsoft.com/office/officeart/2005/8/layout/radial5"/>
    <dgm:cxn modelId="{603DD779-49D6-4935-89A1-345E3B22D012}" type="presOf" srcId="{C5A9035C-AEEA-447A-AC94-4CB3A3EFFA97}" destId="{11F80C30-FF7E-41B8-8587-9E1983447590}" srcOrd="0" destOrd="0" presId="urn:microsoft.com/office/officeart/2005/8/layout/radial5"/>
    <dgm:cxn modelId="{4BCFA467-4940-4B6A-9F82-FB0D4230787B}" srcId="{C5A9035C-AEEA-447A-AC94-4CB3A3EFFA97}" destId="{A0C12C66-62F3-4729-B139-541FC9852D9B}" srcOrd="3" destOrd="0" parTransId="{FC624863-337D-4C37-8F57-C4D7DA1552AE}" sibTransId="{0FE268FD-DCE7-4B7E-9A33-2753156CECC3}"/>
    <dgm:cxn modelId="{0084B7FA-072A-4442-AE91-2B9FC345B468}" type="presOf" srcId="{A0C12C66-62F3-4729-B139-541FC9852D9B}" destId="{FFEA83E0-3783-49A6-9686-83E3CC42D723}" srcOrd="0" destOrd="0" presId="urn:microsoft.com/office/officeart/2005/8/layout/radial5"/>
    <dgm:cxn modelId="{09258099-93DE-4B6C-876B-DD20E6533D4A}" type="presOf" srcId="{A8B9E4DD-1C6C-41C8-8901-E33FC60F7293}" destId="{D34806AA-7498-4F04-A01F-2FEEC2721E7B}" srcOrd="0" destOrd="0" presId="urn:microsoft.com/office/officeart/2005/8/layout/radial5"/>
    <dgm:cxn modelId="{215CA345-CCD2-4FB5-B331-87106C6E3826}" type="presOf" srcId="{DBCEBDB3-1B89-428F-94F6-BB0EB8F0CE4B}" destId="{F8526D65-C0DD-4AD9-93BF-1F4C5AA916D6}" srcOrd="1" destOrd="0" presId="urn:microsoft.com/office/officeart/2005/8/layout/radial5"/>
    <dgm:cxn modelId="{1FD54C98-8715-45F6-82D0-F01A3C4B96D8}" type="presOf" srcId="{4230DEC0-C61A-4A72-B1E4-2A9EEBEABDA3}" destId="{E253F36F-FC9F-4EBA-9C87-FCCFD84FF144}" srcOrd="1" destOrd="0" presId="urn:microsoft.com/office/officeart/2005/8/layout/radial5"/>
    <dgm:cxn modelId="{AE0A30F3-8382-42F5-BBB2-8D804B162A71}" srcId="{C5A9035C-AEEA-447A-AC94-4CB3A3EFFA97}" destId="{C2808570-AB00-42AF-835C-D374ED586AD2}" srcOrd="2" destOrd="0" parTransId="{F94ACFD1-A4F0-49F3-B389-2D85BBA9ED44}" sibTransId="{65851F27-6855-4DFE-8F8B-E66295A33C99}"/>
    <dgm:cxn modelId="{5D0629F8-3FFF-492E-A84B-182E47BEF3B8}" type="presOf" srcId="{DBCEBDB3-1B89-428F-94F6-BB0EB8F0CE4B}" destId="{FF8A548D-4270-49B1-BD7C-3F70AC4BABCA}" srcOrd="0" destOrd="0" presId="urn:microsoft.com/office/officeart/2005/8/layout/radial5"/>
    <dgm:cxn modelId="{70F8BE55-0B6F-4828-860D-4021EDC3CADC}" type="presParOf" srcId="{195340C0-C661-4F59-B6A8-C6853FE51210}" destId="{11F80C30-FF7E-41B8-8587-9E1983447590}" srcOrd="0" destOrd="0" presId="urn:microsoft.com/office/officeart/2005/8/layout/radial5"/>
    <dgm:cxn modelId="{C31787D9-BD1D-4B56-8863-4E9C58C5506D}" type="presParOf" srcId="{195340C0-C661-4F59-B6A8-C6853FE51210}" destId="{1221B9AB-8C47-4B0B-8C88-74AB62C95DE3}" srcOrd="1" destOrd="0" presId="urn:microsoft.com/office/officeart/2005/8/layout/radial5"/>
    <dgm:cxn modelId="{01325CCF-5863-41D2-B2DB-97AC3E8702B5}" type="presParOf" srcId="{1221B9AB-8C47-4B0B-8C88-74AB62C95DE3}" destId="{6B4BA821-7E9D-4F2D-AA0A-6CB890D6D64C}" srcOrd="0" destOrd="0" presId="urn:microsoft.com/office/officeart/2005/8/layout/radial5"/>
    <dgm:cxn modelId="{E56F2937-6DFA-4EF6-B482-9B9E06CAC0E8}" type="presParOf" srcId="{195340C0-C661-4F59-B6A8-C6853FE51210}" destId="{3A99C530-C141-40B4-B34A-B7A18D5B6679}" srcOrd="2" destOrd="0" presId="urn:microsoft.com/office/officeart/2005/8/layout/radial5"/>
    <dgm:cxn modelId="{86AE1F26-C66C-4E16-B39F-E1548A24C747}" type="presParOf" srcId="{195340C0-C661-4F59-B6A8-C6853FE51210}" destId="{D34806AA-7498-4F04-A01F-2FEEC2721E7B}" srcOrd="3" destOrd="0" presId="urn:microsoft.com/office/officeart/2005/8/layout/radial5"/>
    <dgm:cxn modelId="{489EDE7A-1251-409B-88E9-019475635B3A}" type="presParOf" srcId="{D34806AA-7498-4F04-A01F-2FEEC2721E7B}" destId="{4CF61A56-EFBD-4B1F-B9FC-EB7419E46E83}" srcOrd="0" destOrd="0" presId="urn:microsoft.com/office/officeart/2005/8/layout/radial5"/>
    <dgm:cxn modelId="{885B3CE0-9898-4B02-9F61-60EBE89A8D2D}" type="presParOf" srcId="{195340C0-C661-4F59-B6A8-C6853FE51210}" destId="{A95217A0-8ACB-4D87-A1D8-1CE75274C7FE}" srcOrd="4" destOrd="0" presId="urn:microsoft.com/office/officeart/2005/8/layout/radial5"/>
    <dgm:cxn modelId="{6D2C2459-A6FE-4832-8AD5-BAC076A64FC5}" type="presParOf" srcId="{195340C0-C661-4F59-B6A8-C6853FE51210}" destId="{03D5C472-B295-4C34-85FB-60212E5A8253}" srcOrd="5" destOrd="0" presId="urn:microsoft.com/office/officeart/2005/8/layout/radial5"/>
    <dgm:cxn modelId="{3D8CE0B0-C45F-4E0C-992F-266F17D37D2B}" type="presParOf" srcId="{03D5C472-B295-4C34-85FB-60212E5A8253}" destId="{F52DEED1-20E0-4151-9F9E-DB8064DA7514}" srcOrd="0" destOrd="0" presId="urn:microsoft.com/office/officeart/2005/8/layout/radial5"/>
    <dgm:cxn modelId="{C7DEC8D1-0F85-4818-84A7-E7DF8205EC01}" type="presParOf" srcId="{195340C0-C661-4F59-B6A8-C6853FE51210}" destId="{DE7FFD75-F5DE-490B-AEB0-1DBBDEE8113A}" srcOrd="6" destOrd="0" presId="urn:microsoft.com/office/officeart/2005/8/layout/radial5"/>
    <dgm:cxn modelId="{9729A6BB-9386-4E49-954D-C7C9CD788F81}" type="presParOf" srcId="{195340C0-C661-4F59-B6A8-C6853FE51210}" destId="{C28A0237-A0F7-45FF-9F39-FB0B21ED5D9A}" srcOrd="7" destOrd="0" presId="urn:microsoft.com/office/officeart/2005/8/layout/radial5"/>
    <dgm:cxn modelId="{8BD4497D-C326-421D-9C02-E01A4D2B7DCA}" type="presParOf" srcId="{C28A0237-A0F7-45FF-9F39-FB0B21ED5D9A}" destId="{876DD1EF-4929-4DA2-B454-B430B853C226}" srcOrd="0" destOrd="0" presId="urn:microsoft.com/office/officeart/2005/8/layout/radial5"/>
    <dgm:cxn modelId="{8DA3843D-F58A-4B21-8DE1-5B3AE3A0E457}" type="presParOf" srcId="{195340C0-C661-4F59-B6A8-C6853FE51210}" destId="{FFEA83E0-3783-49A6-9686-83E3CC42D723}" srcOrd="8" destOrd="0" presId="urn:microsoft.com/office/officeart/2005/8/layout/radial5"/>
    <dgm:cxn modelId="{E98DE4FF-6B28-4613-A809-51771770D388}" type="presParOf" srcId="{195340C0-C661-4F59-B6A8-C6853FE51210}" destId="{FF8A548D-4270-49B1-BD7C-3F70AC4BABCA}" srcOrd="9" destOrd="0" presId="urn:microsoft.com/office/officeart/2005/8/layout/radial5"/>
    <dgm:cxn modelId="{2ADBDFD8-5AFF-48D4-B30B-AA599B4C8DC1}" type="presParOf" srcId="{FF8A548D-4270-49B1-BD7C-3F70AC4BABCA}" destId="{F8526D65-C0DD-4AD9-93BF-1F4C5AA916D6}" srcOrd="0" destOrd="0" presId="urn:microsoft.com/office/officeart/2005/8/layout/radial5"/>
    <dgm:cxn modelId="{24A4DAB1-B2DC-46FE-BC17-4A7B13EF7EFA}" type="presParOf" srcId="{195340C0-C661-4F59-B6A8-C6853FE51210}" destId="{BD21973A-EC95-4199-870C-5B749D1EB338}" srcOrd="10" destOrd="0" presId="urn:microsoft.com/office/officeart/2005/8/layout/radial5"/>
    <dgm:cxn modelId="{CD7728C8-95DF-42EE-9C76-1A553A678407}" type="presParOf" srcId="{195340C0-C661-4F59-B6A8-C6853FE51210}" destId="{C4B0C95B-27A7-4139-A3E8-A6DA724C6381}" srcOrd="11" destOrd="0" presId="urn:microsoft.com/office/officeart/2005/8/layout/radial5"/>
    <dgm:cxn modelId="{DA88BACE-CECD-41A3-8A43-4B76E3F2F9E9}" type="presParOf" srcId="{C4B0C95B-27A7-4139-A3E8-A6DA724C6381}" destId="{E253F36F-FC9F-4EBA-9C87-FCCFD84FF144}" srcOrd="0" destOrd="0" presId="urn:microsoft.com/office/officeart/2005/8/layout/radial5"/>
    <dgm:cxn modelId="{81BBEF91-055C-4AB1-949C-CE6386BB4B89}" type="presParOf" srcId="{195340C0-C661-4F59-B6A8-C6853FE51210}" destId="{6DBA83C3-4550-44C4-8313-A122E45F549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F80C30-FF7E-41B8-8587-9E1983447590}">
      <dsp:nvSpPr>
        <dsp:cNvPr id="0" name=""/>
        <dsp:cNvSpPr/>
      </dsp:nvSpPr>
      <dsp:spPr>
        <a:xfrm>
          <a:off x="1881690" y="1790927"/>
          <a:ext cx="3489517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Partizipations-</a:t>
          </a:r>
          <a:r>
            <a:rPr lang="de-DE" sz="2000" kern="1200" dirty="0" err="1" smtClean="0"/>
            <a:t>innovation</a:t>
          </a:r>
          <a:endParaRPr lang="de-DE" sz="2000" kern="1200" dirty="0"/>
        </a:p>
      </dsp:txBody>
      <dsp:txXfrm>
        <a:off x="1881690" y="1790927"/>
        <a:ext cx="3489517" cy="1305966"/>
      </dsp:txXfrm>
    </dsp:sp>
    <dsp:sp modelId="{1221B9AB-8C47-4B0B-8C88-74AB62C95DE3}">
      <dsp:nvSpPr>
        <dsp:cNvPr id="0" name=""/>
        <dsp:cNvSpPr/>
      </dsp:nvSpPr>
      <dsp:spPr>
        <a:xfrm rot="16846140">
          <a:off x="3663100" y="1447336"/>
          <a:ext cx="265131" cy="21378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900" kern="1200"/>
        </a:p>
      </dsp:txBody>
      <dsp:txXfrm rot="16846140">
        <a:off x="3663100" y="1447336"/>
        <a:ext cx="265131" cy="213782"/>
      </dsp:txXfrm>
    </dsp:sp>
    <dsp:sp modelId="{3A99C530-C141-40B4-B34A-B7A18D5B6679}">
      <dsp:nvSpPr>
        <dsp:cNvPr id="0" name=""/>
        <dsp:cNvSpPr/>
      </dsp:nvSpPr>
      <dsp:spPr>
        <a:xfrm>
          <a:off x="3178960" y="3142"/>
          <a:ext cx="1575048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Green Economy</a:t>
          </a:r>
          <a:endParaRPr lang="de-DE" sz="1800" kern="1200" dirty="0"/>
        </a:p>
      </dsp:txBody>
      <dsp:txXfrm>
        <a:off x="3178960" y="3142"/>
        <a:ext cx="1575048" cy="1305966"/>
      </dsp:txXfrm>
    </dsp:sp>
    <dsp:sp modelId="{D34806AA-7498-4F04-A01F-2FEEC2721E7B}">
      <dsp:nvSpPr>
        <dsp:cNvPr id="0" name=""/>
        <dsp:cNvSpPr/>
      </dsp:nvSpPr>
      <dsp:spPr>
        <a:xfrm rot="20203701">
          <a:off x="5148478" y="1448270"/>
          <a:ext cx="1105802" cy="20649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kern="1200"/>
        </a:p>
      </dsp:txBody>
      <dsp:txXfrm rot="20203701">
        <a:off x="5148478" y="1448270"/>
        <a:ext cx="1105802" cy="206499"/>
      </dsp:txXfrm>
    </dsp:sp>
    <dsp:sp modelId="{A95217A0-8ACB-4D87-A1D8-1CE75274C7FE}">
      <dsp:nvSpPr>
        <dsp:cNvPr id="0" name=""/>
        <dsp:cNvSpPr/>
      </dsp:nvSpPr>
      <dsp:spPr>
        <a:xfrm>
          <a:off x="6635341" y="216021"/>
          <a:ext cx="1305966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Politisches System</a:t>
          </a:r>
          <a:endParaRPr lang="de-DE" sz="1600" kern="1200" dirty="0"/>
        </a:p>
      </dsp:txBody>
      <dsp:txXfrm>
        <a:off x="6635341" y="216021"/>
        <a:ext cx="1305966" cy="1305966"/>
      </dsp:txXfrm>
    </dsp:sp>
    <dsp:sp modelId="{03D5C472-B295-4C34-85FB-60212E5A8253}">
      <dsp:nvSpPr>
        <dsp:cNvPr id="0" name=""/>
        <dsp:cNvSpPr/>
      </dsp:nvSpPr>
      <dsp:spPr>
        <a:xfrm rot="1695570">
          <a:off x="4850118" y="3162184"/>
          <a:ext cx="740880" cy="27722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695570">
        <a:off x="4850118" y="3162184"/>
        <a:ext cx="740880" cy="277224"/>
      </dsp:txXfrm>
    </dsp:sp>
    <dsp:sp modelId="{DE7FFD75-F5DE-490B-AEB0-1DBBDEE8113A}">
      <dsp:nvSpPr>
        <dsp:cNvPr id="0" name=""/>
        <dsp:cNvSpPr/>
      </dsp:nvSpPr>
      <dsp:spPr>
        <a:xfrm>
          <a:off x="5339469" y="3488502"/>
          <a:ext cx="2890130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Zivilgesellschaft</a:t>
          </a:r>
          <a:endParaRPr lang="de-DE" sz="2400" kern="1200" dirty="0"/>
        </a:p>
      </dsp:txBody>
      <dsp:txXfrm>
        <a:off x="5339469" y="3488502"/>
        <a:ext cx="2890130" cy="1305966"/>
      </dsp:txXfrm>
    </dsp:sp>
    <dsp:sp modelId="{C28A0237-A0F7-45FF-9F39-FB0B21ED5D9A}">
      <dsp:nvSpPr>
        <dsp:cNvPr id="0" name=""/>
        <dsp:cNvSpPr/>
      </dsp:nvSpPr>
      <dsp:spPr>
        <a:xfrm rot="4781165">
          <a:off x="3642150" y="3271306"/>
          <a:ext cx="305969" cy="19908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kern="1200"/>
        </a:p>
      </dsp:txBody>
      <dsp:txXfrm rot="4781165">
        <a:off x="3642150" y="3271306"/>
        <a:ext cx="305969" cy="199089"/>
      </dsp:txXfrm>
    </dsp:sp>
    <dsp:sp modelId="{FFEA83E0-3783-49A6-9686-83E3CC42D723}">
      <dsp:nvSpPr>
        <dsp:cNvPr id="0" name=""/>
        <dsp:cNvSpPr/>
      </dsp:nvSpPr>
      <dsp:spPr>
        <a:xfrm>
          <a:off x="2886103" y="3659442"/>
          <a:ext cx="2160761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Lebenswelten/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Konsum</a:t>
          </a:r>
          <a:endParaRPr lang="de-DE" sz="1800" kern="1200" dirty="0"/>
        </a:p>
      </dsp:txBody>
      <dsp:txXfrm>
        <a:off x="2886103" y="3659442"/>
        <a:ext cx="2160761" cy="1305966"/>
      </dsp:txXfrm>
    </dsp:sp>
    <dsp:sp modelId="{FF8A548D-4270-49B1-BD7C-3F70AC4BABCA}">
      <dsp:nvSpPr>
        <dsp:cNvPr id="0" name=""/>
        <dsp:cNvSpPr/>
      </dsp:nvSpPr>
      <dsp:spPr>
        <a:xfrm rot="9329987">
          <a:off x="1979108" y="2996878"/>
          <a:ext cx="405224" cy="21087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900" kern="1200"/>
        </a:p>
      </dsp:txBody>
      <dsp:txXfrm rot="9329987">
        <a:off x="1979108" y="2996878"/>
        <a:ext cx="405224" cy="210878"/>
      </dsp:txXfrm>
    </dsp:sp>
    <dsp:sp modelId="{BD21973A-EC95-4199-870C-5B749D1EB338}">
      <dsp:nvSpPr>
        <dsp:cNvPr id="0" name=""/>
        <dsp:cNvSpPr/>
      </dsp:nvSpPr>
      <dsp:spPr>
        <a:xfrm>
          <a:off x="0" y="2520290"/>
          <a:ext cx="1883086" cy="22944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Nachrichten-</a:t>
          </a:r>
          <a:r>
            <a:rPr lang="de-DE" sz="1800" kern="1200" dirty="0" err="1" smtClean="0"/>
            <a:t>medien</a:t>
          </a:r>
          <a:endParaRPr lang="de-DE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(Internet)</a:t>
          </a:r>
          <a:endParaRPr lang="de-DE" sz="1800" kern="1200" dirty="0"/>
        </a:p>
      </dsp:txBody>
      <dsp:txXfrm>
        <a:off x="0" y="2520290"/>
        <a:ext cx="1883086" cy="2294426"/>
      </dsp:txXfrm>
    </dsp:sp>
    <dsp:sp modelId="{C4B0C95B-27A7-4139-A3E8-A6DA724C6381}">
      <dsp:nvSpPr>
        <dsp:cNvPr id="0" name=""/>
        <dsp:cNvSpPr/>
      </dsp:nvSpPr>
      <dsp:spPr>
        <a:xfrm rot="12752972">
          <a:off x="2087649" y="1469397"/>
          <a:ext cx="516211" cy="31412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300" kern="1200"/>
        </a:p>
      </dsp:txBody>
      <dsp:txXfrm rot="12752972">
        <a:off x="2087649" y="1469397"/>
        <a:ext cx="516211" cy="314128"/>
      </dsp:txXfrm>
    </dsp:sp>
    <dsp:sp modelId="{6DBA83C3-4550-44C4-8313-A122E45F549E}">
      <dsp:nvSpPr>
        <dsp:cNvPr id="0" name=""/>
        <dsp:cNvSpPr/>
      </dsp:nvSpPr>
      <dsp:spPr>
        <a:xfrm>
          <a:off x="10613" y="216018"/>
          <a:ext cx="2296869" cy="13059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Lifestyle-Medien/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Internet</a:t>
          </a:r>
          <a:endParaRPr lang="de-DE" sz="2000" kern="1200" dirty="0"/>
        </a:p>
      </dsp:txBody>
      <dsp:txXfrm>
        <a:off x="10613" y="216018"/>
        <a:ext cx="2296869" cy="1305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0BF24-8BA1-4200-9756-0CFAAA6F56C5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05810-CF66-4B1D-8530-FAF54521941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25816-9F24-4730-85AA-FF5B74CF06B0}" type="datetimeFigureOut">
              <a:rPr lang="en-GB" smtClean="0"/>
              <a:pPr/>
              <a:t>01/12/2016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00575"/>
            <a:ext cx="5486400" cy="4359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0115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26295-6B17-4D36-9960-7BD9EA48A26C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Poster</a:t>
            </a:r>
            <a:r>
              <a:rPr lang="de-DE" baseline="0" dirty="0" smtClean="0"/>
              <a:t> von krampt, nicht weitergeben wg. Copyright…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08BD9-39FD-4CB5-A734-CF0006829B54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Poster</a:t>
            </a:r>
            <a:r>
              <a:rPr lang="de-DE" baseline="0" dirty="0" smtClean="0"/>
              <a:t> von krampt, nicht weitergeben wg. Copyright…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08BD9-39FD-4CB5-A734-CF0006829B54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EFC2265-E600-40ED-A733-594EDFD4C803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0535EC-3112-4810-ABCF-DCF15115558B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BC0072-EC66-4E91-B19A-EE8E0F31F854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4068FE1-E428-4E58-A957-313CAF104EE0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91296" y="1220307"/>
            <a:ext cx="1563007" cy="444540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30895" y="1220307"/>
            <a:ext cx="4573242" cy="444540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016B95-DAB0-4390-BFE4-26B22DF35277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D50B4A4-30E0-4E2F-9E70-94B8A835B2A5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8A4B-B657-4A4F-A442-60C9D493853D}" type="datetime1">
              <a:rPr lang="de-DE" smtClean="0"/>
              <a:pPr/>
              <a:t>01.12.2016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Prof. Dr. Sigrid Baringhorst                        Universität Siegen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F5A79-A792-4D30-8A20-90953174C24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14EC32-9D8F-49D5-9BB9-F61F42D2CD6E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68B1C9-D20D-4811-B7CD-039E90A1E003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72586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rebuchet MS" pitchFamily="34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140652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58E5170-20A0-48E9-92C4-34B431BF56E9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6E2EFA-538E-4360-A53E-03840AA6EFD8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077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7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880994-70B4-4474-B4C8-6A960A62AD40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820814C-4100-4113-90E3-323760C85056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28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428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1CDA91-0B2C-4E7D-A53D-4E7763EA1526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388B665-16C5-4923-9383-86DD9CCE5E25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693CAF-EC93-4C37-AF3B-5E0552614B5D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9BDC47-D015-4C75-9010-D9AF25E7CCF5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F08913-7850-4FA3-A1F4-82AF03300951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DCF5E0-C6FE-417B-8559-F1767059C51B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1435101"/>
            <a:ext cx="3008313" cy="45762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35101"/>
            <a:ext cx="5111750" cy="42057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892721"/>
            <a:ext cx="3008313" cy="37480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25C54B-C67B-46B4-8D36-5007C90745E5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44F039-5002-4541-942F-16B04330398A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332375"/>
            <a:ext cx="5486400" cy="3395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85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E129E2C-085A-4E69-9C4A-08840810CD04}" type="datetime1">
              <a:rPr lang="de-DE" smtClean="0">
                <a:solidFill>
                  <a:prstClr val="white"/>
                </a:solidFill>
              </a:rPr>
              <a:pPr>
                <a:defRPr/>
              </a:pPr>
              <a:t>01.12.2016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de-DE" smtClean="0">
                <a:solidFill>
                  <a:prstClr val="white"/>
                </a:solidFill>
              </a:rPr>
              <a:t>Prof. Dr. Sigrid Baringhorst                        Universität Siegen</a:t>
            </a: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EB3CDA-B7E1-4279-8C4D-526A3B321ED0}" type="slidenum">
              <a:rPr lang="de-DE">
                <a:solidFill>
                  <a:prstClr val="white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>
            <a:spLocks noChangeArrowheads="1"/>
          </p:cNvSpPr>
          <p:nvPr userDrawn="1"/>
        </p:nvSpPr>
        <p:spPr bwMode="auto">
          <a:xfrm>
            <a:off x="0" y="6229350"/>
            <a:ext cx="9144000" cy="628650"/>
          </a:xfrm>
          <a:prstGeom prst="rect">
            <a:avLst/>
          </a:prstGeom>
          <a:solidFill>
            <a:srgbClr val="030385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de-DE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8B683DB-143E-40CC-BFEB-C0862392F6B8}" type="datetime1">
              <a:rPr lang="de-DE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01.12.2016</a:t>
            </a:fld>
            <a:endParaRPr lang="de-DE" dirty="0">
              <a:ea typeface="ＭＳ Ｐゴシック" charset="-128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Prof. Dr. Sigrid Baringhorst                        Universität Siegen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253F50C-8595-4E19-A49D-704C215D5A3F}" type="slidenum">
              <a:rPr lang="de-DE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ea typeface="ＭＳ Ｐゴシック" charset="-128"/>
            </a:endParaRP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0" y="984250"/>
            <a:ext cx="9144000" cy="1588"/>
          </a:xfrm>
          <a:prstGeom prst="line">
            <a:avLst/>
          </a:prstGeom>
          <a:ln w="38100" cap="flat" cmpd="sng" algn="ctr">
            <a:solidFill>
              <a:srgbClr val="03038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Bild 15" descr="logo_uni_si_rgb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6038" y="274638"/>
            <a:ext cx="12334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6" r:id="rId1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ＭＳ Ｐゴシック" charset="-128"/>
          <a:cs typeface="Trebuchet MS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rebuchet MS" pitchFamily="34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-Dokument1.doc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1"/>
          <p:cNvSpPr txBox="1">
            <a:spLocks/>
          </p:cNvSpPr>
          <p:nvPr/>
        </p:nvSpPr>
        <p:spPr bwMode="auto">
          <a:xfrm>
            <a:off x="0" y="0"/>
            <a:ext cx="9144000" cy="1916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de-DE" sz="4400" b="1" dirty="0" smtClean="0">
                <a:solidFill>
                  <a:srgbClr val="0070C0"/>
                </a:solidFill>
                <a:latin typeface="+mj-lt"/>
                <a:ea typeface="ＭＳ Ｐゴシック" charset="-128"/>
                <a:cs typeface="Trebuchet MS" pitchFamily="34" charset="0"/>
              </a:rPr>
              <a:t>Partizipationsinnovationen </a:t>
            </a: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de-DE" sz="4400" b="1" dirty="0" smtClean="0">
                <a:solidFill>
                  <a:srgbClr val="0070C0"/>
                </a:solidFill>
                <a:latin typeface="+mj-lt"/>
                <a:ea typeface="ＭＳ Ｐゴシック" charset="-128"/>
                <a:cs typeface="Trebuchet MS" pitchFamily="34" charset="0"/>
              </a:rPr>
              <a:t>im Bereich Nachhaltigkeit. </a:t>
            </a: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GB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Mundo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 Yang, </a:t>
            </a:r>
            <a:r>
              <a:rPr kumimoji="0" lang="en-GB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Fakultät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 I, Seminar </a:t>
            </a:r>
            <a:r>
              <a:rPr kumimoji="0" lang="en-GB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für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 </a:t>
            </a:r>
            <a:r>
              <a:rPr kumimoji="0" lang="en-GB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Sozialwissenschaften</a:t>
            </a:r>
            <a:r>
              <a:rPr kumimoji="0" lang="en-GB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, </a:t>
            </a:r>
            <a:r>
              <a:rPr kumimoji="0" lang="en-GB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Universität</a:t>
            </a:r>
            <a:r>
              <a:rPr kumimoji="0" lang="en-GB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Trebuchet MS" pitchFamily="34" charset="0"/>
              </a:rPr>
              <a:t> Siegen</a:t>
            </a:r>
          </a:p>
          <a:p>
            <a:pPr marL="34290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de-DE" sz="3200" i="1" dirty="0" smtClean="0">
                <a:ea typeface="ＭＳ Ｐゴシック" charset="-128"/>
                <a:cs typeface="Trebuchet MS" pitchFamily="34" charset="0"/>
              </a:rPr>
              <a:t>Teilprojekt B03 im SFB Medien der Kooperation</a:t>
            </a: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/>
              <a:t>Brock, Tanja. "Urban Gardening Als Kreativer Protest - Bildpraktiken Städtischer Raumaneignung ", Universität Siegen, 2013.</a:t>
            </a:r>
          </a:p>
          <a:p>
            <a:r>
              <a:rPr lang="de-DE" sz="2400" dirty="0" smtClean="0"/>
              <a:t>Müller, Christa. </a:t>
            </a:r>
            <a:r>
              <a:rPr lang="de-DE" sz="2400" i="1" dirty="0" smtClean="0"/>
              <a:t>Urban Gardening. Über Die Rückkehr Der Gärten in Die Stadt. München </a:t>
            </a:r>
            <a:r>
              <a:rPr lang="de-DE" sz="2400" i="1" dirty="0" err="1" smtClean="0"/>
              <a:t>oekom</a:t>
            </a:r>
            <a:r>
              <a:rPr lang="de-DE" sz="2400" i="1" dirty="0" smtClean="0"/>
              <a:t> Verlag, 2011.</a:t>
            </a:r>
          </a:p>
          <a:p>
            <a:r>
              <a:rPr lang="en-US" sz="2400" dirty="0" err="1" smtClean="0"/>
              <a:t>WorkstationIdeenwerkstatt</a:t>
            </a:r>
            <a:r>
              <a:rPr lang="en-US" sz="2400" dirty="0" smtClean="0"/>
              <a:t>, </a:t>
            </a:r>
            <a:r>
              <a:rPr lang="en-US" sz="2400" dirty="0" err="1" smtClean="0"/>
              <a:t>e.V</a:t>
            </a:r>
            <a:r>
              <a:rPr lang="en-US" sz="2400" dirty="0" smtClean="0"/>
              <a:t>. "Sustainable Community Gardening in Cites." 2012.</a:t>
            </a:r>
          </a:p>
          <a:p>
            <a:r>
              <a:rPr lang="de-DE" sz="2400" dirty="0" err="1" smtClean="0"/>
              <a:t>Berding</a:t>
            </a:r>
            <a:r>
              <a:rPr lang="de-DE" sz="2400" dirty="0" smtClean="0"/>
              <a:t>, Dr. Ulrich, Dr. Juliane von Hagen, </a:t>
            </a:r>
            <a:r>
              <a:rPr lang="de-DE" sz="2400" dirty="0" err="1" smtClean="0"/>
              <a:t>and</a:t>
            </a:r>
            <a:r>
              <a:rPr lang="de-DE" sz="2400" dirty="0" smtClean="0"/>
              <a:t> Antje Havemann. "Gemeinschaftsgärten Im Quartier."  (2015).</a:t>
            </a:r>
          </a:p>
          <a:p>
            <a:endParaRPr lang="en-US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/>
          <a:p>
            <a:r>
              <a:rPr lang="de-DE" sz="2800" dirty="0" smtClean="0"/>
              <a:t>Der Staat, die Staatengemeinschaft können es nicht alleine richten, (auch weil ein Großteil der CO2-Emissionen durch privaten Konsum entstehen)</a:t>
            </a:r>
          </a:p>
          <a:p>
            <a:r>
              <a:rPr lang="de-DE" sz="2800" dirty="0" smtClean="0"/>
              <a:t>Es bedarf einer aktiven Bürgergesellschaft. Engagement.</a:t>
            </a:r>
          </a:p>
          <a:p>
            <a:r>
              <a:rPr lang="de-DE" sz="2800" b="1" i="1" dirty="0" smtClean="0"/>
              <a:t>Partizipation für eine sozial-ökologische Transformation</a:t>
            </a:r>
          </a:p>
          <a:p>
            <a:r>
              <a:rPr lang="de-DE" sz="2800" dirty="0" smtClean="0"/>
              <a:t>Ziele sozialer Gerechtigkeit und demokratischer Teilhabe sind förderliche nicht hinderliche Bedingungen dafür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358928"/>
          </a:xfrm>
        </p:spPr>
        <p:txBody>
          <a:bodyPr/>
          <a:lstStyle/>
          <a:p>
            <a:r>
              <a:rPr lang="de-DE" dirty="0" smtClean="0"/>
              <a:t>.. Neue Partizipation in diesem Sinne geschieht empirisch bereits, bloß hinkt die politische Theorie der Empirie hinterher ..</a:t>
            </a:r>
          </a:p>
          <a:p>
            <a:r>
              <a:rPr lang="de-DE" dirty="0" smtClean="0"/>
              <a:t>.. weil dazu ein ganz anderer Begriff von Partizipation nötig ist ..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Politisch-theoretisch anerkannt</a:t>
                      </a:r>
                      <a:r>
                        <a:rPr lang="de-DE" baseline="0" dirty="0" smtClean="0"/>
                        <a:t> seit…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Partizipationsformen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Seit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Etablierung</a:t>
                      </a:r>
                      <a:r>
                        <a:rPr lang="de-DE" baseline="0" dirty="0" smtClean="0"/>
                        <a:t> demokratischer Systeme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Wählen</a:t>
                      </a:r>
                      <a:r>
                        <a:rPr lang="de-DE" baseline="0" dirty="0" smtClean="0"/>
                        <a:t> gehen, gewählt werden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‘‘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Politiker kontaktieren, in Parteien und Verbänden engagieren</a:t>
                      </a:r>
                      <a:endParaRPr lang="de-DE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de-DE" dirty="0" smtClean="0"/>
                        <a:t>Seit den 1970ern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Demonstrieren</a:t>
                      </a:r>
                      <a:r>
                        <a:rPr lang="de-DE" baseline="0" dirty="0" smtClean="0"/>
                        <a:t> gehen, sich informelleren Vereinen, Initiativen engagieren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Seit den 2000ern?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Politisch Konsumieren, </a:t>
                      </a:r>
                      <a:r>
                        <a:rPr lang="de-DE" dirty="0" err="1" smtClean="0"/>
                        <a:t>Scheckbuchaktivismus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‘‘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Online-Petitionen unterzeichnen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Seit den 2010ern?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Bei einem Gemeinschaftsgarten mitmachen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30936"/>
          </a:xfrm>
        </p:spPr>
        <p:txBody>
          <a:bodyPr/>
          <a:lstStyle/>
          <a:p>
            <a:r>
              <a:rPr lang="en-US" sz="2000" dirty="0" smtClean="0"/>
              <a:t>de Moor, </a:t>
            </a:r>
            <a:r>
              <a:rPr lang="en-US" sz="2000" dirty="0" err="1" smtClean="0"/>
              <a:t>Joost</a:t>
            </a:r>
            <a:r>
              <a:rPr lang="en-US" sz="2000" dirty="0" smtClean="0"/>
              <a:t>. </a:t>
            </a:r>
            <a:r>
              <a:rPr lang="en-US" sz="2000" i="1" dirty="0" smtClean="0"/>
              <a:t>Lifestyle Politics and the Concept of Political Participation (Paper Prepared for the </a:t>
            </a:r>
            <a:r>
              <a:rPr lang="en-US" sz="2000" i="1" dirty="0" err="1" smtClean="0"/>
              <a:t>Partirep</a:t>
            </a:r>
            <a:r>
              <a:rPr lang="en-US" sz="2000" i="1" dirty="0" smtClean="0"/>
              <a:t> Workshop "Conceptualizing Political </a:t>
            </a:r>
            <a:r>
              <a:rPr lang="en-GB" sz="2000" i="1" dirty="0" smtClean="0"/>
              <a:t>Participation”, Mannheim, September 2014), 2014.</a:t>
            </a:r>
          </a:p>
          <a:p>
            <a:r>
              <a:rPr lang="en-US" sz="2000" dirty="0" err="1" smtClean="0"/>
              <a:t>Micheletti</a:t>
            </a:r>
            <a:r>
              <a:rPr lang="en-US" sz="2000" dirty="0" smtClean="0"/>
              <a:t>, Michele, and Andrew S. McFarland, eds. </a:t>
            </a:r>
            <a:r>
              <a:rPr lang="en-US" sz="2000" i="1" dirty="0" smtClean="0"/>
              <a:t>Creative Participation. Responsibility-Taking in the Political World. Boulder: Paradigm, 2012.</a:t>
            </a:r>
          </a:p>
          <a:p>
            <a:r>
              <a:rPr lang="en-US" sz="2000" dirty="0" err="1" smtClean="0"/>
              <a:t>Marres</a:t>
            </a:r>
            <a:r>
              <a:rPr lang="en-US" sz="2000" dirty="0" smtClean="0"/>
              <a:t>, </a:t>
            </a:r>
            <a:r>
              <a:rPr lang="en-US" sz="2000" dirty="0" err="1" smtClean="0"/>
              <a:t>Noortje</a:t>
            </a:r>
            <a:r>
              <a:rPr lang="en-US" sz="2000" dirty="0" smtClean="0"/>
              <a:t>. </a:t>
            </a:r>
            <a:r>
              <a:rPr lang="en-US" sz="2000" i="1" dirty="0" smtClean="0"/>
              <a:t>Material Participation: Technology, the Environment and Everyday Publics. Basingstoke: Palgrave Macmillan, 2012.</a:t>
            </a:r>
          </a:p>
          <a:p>
            <a:r>
              <a:rPr lang="en-US" sz="2000" dirty="0" smtClean="0"/>
              <a:t>Schlosberg, David , and </a:t>
            </a:r>
            <a:r>
              <a:rPr lang="en-US" sz="2000" dirty="0" err="1" smtClean="0"/>
              <a:t>Romand</a:t>
            </a:r>
            <a:r>
              <a:rPr lang="en-US" sz="2000" dirty="0" smtClean="0"/>
              <a:t>  Coles. "The New Environmentalism of Everyday Life: Sustainability, Material Flows and Movements." </a:t>
            </a:r>
            <a:r>
              <a:rPr lang="en-US" sz="2000" i="1" dirty="0" smtClean="0"/>
              <a:t>Contemporary Political Theory 15, no. 2 (2016): 160-81.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Inhaltsplatzhalter 3"/>
          <p:cNvGraphicFramePr>
            <a:graphicFrameLocks/>
          </p:cNvGraphicFramePr>
          <p:nvPr/>
        </p:nvGraphicFramePr>
        <p:xfrm>
          <a:off x="457200" y="1125538"/>
          <a:ext cx="82296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„Alte“ Partizipation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„Neue Partizipation“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Nur Input-seitig,</a:t>
                      </a:r>
                      <a:r>
                        <a:rPr lang="de-DE" baseline="0" dirty="0" smtClean="0"/>
                        <a:t> Verzicht erklärende Partizipation, Mandatierung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Verstärkt </a:t>
                      </a:r>
                      <a:r>
                        <a:rPr lang="de-DE" dirty="0" err="1" smtClean="0"/>
                        <a:t>output</a:t>
                      </a:r>
                      <a:r>
                        <a:rPr lang="de-DE" dirty="0" smtClean="0"/>
                        <a:t>-seitig, </a:t>
                      </a:r>
                      <a:r>
                        <a:rPr lang="de-DE" dirty="0" err="1" smtClean="0"/>
                        <a:t>BürgerInnen</a:t>
                      </a:r>
                      <a:r>
                        <a:rPr lang="de-DE" baseline="0" dirty="0" smtClean="0"/>
                        <a:t> als </a:t>
                      </a:r>
                      <a:r>
                        <a:rPr lang="de-DE" baseline="0" dirty="0" err="1" smtClean="0"/>
                        <a:t>Policy-Implementer</a:t>
                      </a:r>
                      <a:r>
                        <a:rPr lang="de-DE" baseline="0" dirty="0" smtClean="0"/>
                        <a:t>, Subsidiarität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Meinungs-</a:t>
                      </a:r>
                      <a:r>
                        <a:rPr lang="de-DE" baseline="0" dirty="0" smtClean="0"/>
                        <a:t> und Willensbildung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Materielle</a:t>
                      </a:r>
                      <a:r>
                        <a:rPr lang="de-DE" baseline="0" dirty="0" smtClean="0"/>
                        <a:t> Beiträge</a:t>
                      </a:r>
                      <a:endParaRPr lang="de-DE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r>
                        <a:rPr lang="de-DE" dirty="0" smtClean="0"/>
                        <a:t>Auf Anforderung</a:t>
                      </a:r>
                      <a:r>
                        <a:rPr lang="de-DE" baseline="0" dirty="0" smtClean="0"/>
                        <a:t> oder in Reaktion auf „die da oben“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Self-Empowerment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Bürger</a:t>
                      </a:r>
                      <a:r>
                        <a:rPr lang="de-DE" baseline="0" dirty="0" smtClean="0"/>
                        <a:t> als Wesen mit Rechten und Pflichten, </a:t>
                      </a:r>
                      <a:r>
                        <a:rPr lang="de-DE" b="1" i="1" baseline="0" dirty="0" smtClean="0"/>
                        <a:t>in</a:t>
                      </a:r>
                      <a:r>
                        <a:rPr lang="de-DE" baseline="0" dirty="0" smtClean="0"/>
                        <a:t> einem institutionellen Rahmen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Bürgerin als „Aktive“ mit </a:t>
                      </a:r>
                      <a:r>
                        <a:rPr lang="de-DE" dirty="0" err="1" smtClean="0"/>
                        <a:t>skills</a:t>
                      </a:r>
                      <a:r>
                        <a:rPr lang="de-DE" dirty="0" smtClean="0"/>
                        <a:t> und Bedarfen </a:t>
                      </a:r>
                      <a:r>
                        <a:rPr lang="de-DE" b="1" i="1" dirty="0" smtClean="0"/>
                        <a:t>auf</a:t>
                      </a:r>
                      <a:r>
                        <a:rPr lang="de-DE" baseline="0" dirty="0" smtClean="0"/>
                        <a:t> öffentlichen Infrastrukturen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Kollektivierungen</a:t>
                      </a:r>
                      <a:r>
                        <a:rPr lang="de-DE" dirty="0" smtClean="0"/>
                        <a:t>:</a:t>
                      </a:r>
                      <a:r>
                        <a:rPr lang="de-DE" baseline="0" dirty="0" smtClean="0"/>
                        <a:t> Parteien, Verbände, Bewegungen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Kollektivierungen</a:t>
                      </a:r>
                      <a:r>
                        <a:rPr lang="de-DE" dirty="0" smtClean="0"/>
                        <a:t>:</a:t>
                      </a:r>
                      <a:r>
                        <a:rPr lang="de-DE" baseline="0" dirty="0" smtClean="0"/>
                        <a:t> Projekte, </a:t>
                      </a:r>
                      <a:r>
                        <a:rPr lang="de-DE" baseline="0" dirty="0" err="1" smtClean="0"/>
                        <a:t>Issue-Publics</a:t>
                      </a:r>
                      <a:r>
                        <a:rPr lang="de-DE" baseline="0" dirty="0" smtClean="0"/>
                        <a:t>, Massen, Einzelne 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400600"/>
          </a:xfrm>
        </p:spPr>
        <p:txBody>
          <a:bodyPr/>
          <a:lstStyle/>
          <a:p>
            <a:r>
              <a:rPr lang="de-DE" sz="2800" dirty="0" smtClean="0"/>
              <a:t>Ankerbeispiel: Gemeinschaftsgärten/Urban </a:t>
            </a:r>
            <a:r>
              <a:rPr lang="de-DE" sz="2800" dirty="0" err="1" smtClean="0"/>
              <a:t>Gardens</a:t>
            </a:r>
            <a:endParaRPr lang="de-DE" sz="2800" dirty="0" smtClean="0"/>
          </a:p>
          <a:p>
            <a:r>
              <a:rPr lang="de-DE" sz="2800" dirty="0" smtClean="0"/>
              <a:t>„Ein 24-7-365 offener Kleingarten von allen für alle – natürlich möglichst </a:t>
            </a:r>
            <a:r>
              <a:rPr lang="de-DE" sz="2800" dirty="0" err="1" smtClean="0"/>
              <a:t>bio</a:t>
            </a:r>
            <a:r>
              <a:rPr lang="de-DE" sz="2800" dirty="0" smtClean="0"/>
              <a:t>, fair, sozialintegrativ“ </a:t>
            </a:r>
          </a:p>
          <a:p>
            <a:r>
              <a:rPr lang="de-DE" sz="2800" dirty="0" smtClean="0"/>
              <a:t>Urban Gardening Manifest:</a:t>
            </a:r>
          </a:p>
          <a:p>
            <a:r>
              <a:rPr lang="de-DE" sz="2000" dirty="0" smtClean="0"/>
              <a:t>Experimentierräume für ein gutes Leben</a:t>
            </a:r>
          </a:p>
          <a:p>
            <a:r>
              <a:rPr lang="de-DE" sz="2000" dirty="0" err="1" smtClean="0"/>
              <a:t>Biodiversität</a:t>
            </a:r>
            <a:r>
              <a:rPr lang="de-DE" sz="2000" dirty="0" smtClean="0"/>
              <a:t>, Saatgut, Umweltbildung</a:t>
            </a:r>
          </a:p>
          <a:p>
            <a:r>
              <a:rPr lang="de-DE" sz="2000" dirty="0" smtClean="0"/>
              <a:t>Offenheit, Beteiligung, urbane demokratische, </a:t>
            </a:r>
            <a:r>
              <a:rPr lang="de-DE" sz="2000" dirty="0" err="1" smtClean="0"/>
              <a:t>partizipative</a:t>
            </a:r>
            <a:r>
              <a:rPr lang="de-DE" sz="2000" dirty="0" smtClean="0"/>
              <a:t> Stadtkultur</a:t>
            </a:r>
          </a:p>
          <a:p>
            <a:r>
              <a:rPr lang="de-DE" sz="2000" dirty="0" smtClean="0"/>
              <a:t>Ökologische Aufwertung von Brachen</a:t>
            </a:r>
          </a:p>
          <a:p>
            <a:r>
              <a:rPr lang="de-DE" sz="2000" dirty="0" smtClean="0"/>
              <a:t>Integrationsforderung: Lokale Stadtpolitik</a:t>
            </a:r>
          </a:p>
          <a:p>
            <a:r>
              <a:rPr lang="de-DE" sz="2000" dirty="0" smtClean="0"/>
              <a:t>=&gt; von der autogerechten zur gartengerechten Stadt, </a:t>
            </a:r>
            <a:r>
              <a:rPr lang="de-DE" sz="2000" dirty="0" smtClean="0">
                <a:sym typeface="Wingdings" pitchFamily="2" charset="2"/>
              </a:rPr>
              <a:t> Kampf um politische Leitbilder</a:t>
            </a:r>
          </a:p>
          <a:p>
            <a:r>
              <a:rPr lang="de-DE" sz="2000" dirty="0" smtClean="0">
                <a:sym typeface="Wingdings" pitchFamily="2" charset="2"/>
              </a:rPr>
              <a:t>„Die Stadt ist unser Garten“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856984" cy="518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918992" y="34336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Zunehmende „Mischwesen“ im </a:t>
            </a:r>
            <a:br>
              <a:rPr kumimoji="0" lang="de-DE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</a:br>
            <a:r>
              <a:rPr kumimoji="0" lang="de-DE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Feld politischen Engagements</a:t>
            </a:r>
            <a:endParaRPr kumimoji="0" lang="de-DE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4336"/>
            <a:ext cx="7488832" cy="1143000"/>
          </a:xfrm>
        </p:spPr>
        <p:txBody>
          <a:bodyPr>
            <a:normAutofit/>
          </a:bodyPr>
          <a:lstStyle/>
          <a:p>
            <a:r>
              <a:rPr lang="de-DE" sz="3000" dirty="0" smtClean="0"/>
              <a:t>Multifunktionale, hybride Logik von Partizipationsinnovationen</a:t>
            </a:r>
            <a:endParaRPr lang="de-DE" sz="3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18</a:t>
            </a:fld>
            <a:endParaRPr lang="de-DE"/>
          </a:p>
        </p:txBody>
      </p:sp>
      <p:graphicFrame>
        <p:nvGraphicFramePr>
          <p:cNvPr id="8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31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Ankerbeispiel Gemeinschaftsgärten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Vergleichskategorien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Sind</a:t>
                      </a:r>
                      <a:r>
                        <a:rPr lang="de-DE" baseline="0" dirty="0" smtClean="0"/>
                        <a:t> auch politische Interessensvermittler. Kommen ohne bürokratische Organisation aus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a. Intermediäre Verbände (Parteien,</a:t>
                      </a:r>
                      <a:r>
                        <a:rPr lang="de-DE" baseline="0" dirty="0" smtClean="0"/>
                        <a:t> Gewerkschaften etc..)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Sind auch transformativ;</a:t>
                      </a:r>
                      <a:r>
                        <a:rPr lang="de-DE" baseline="0" dirty="0" smtClean="0"/>
                        <a:t> aber weniger konfrontativ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b. Soziale Bewegungen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Sind auch Wohlfahrt, </a:t>
                      </a:r>
                      <a:r>
                        <a:rPr lang="de-DE" dirty="0" err="1" smtClean="0"/>
                        <a:t>commons</a:t>
                      </a:r>
                      <a:r>
                        <a:rPr lang="de-DE" dirty="0" smtClean="0"/>
                        <a:t> produzierende Akteure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c. Dritter Sektor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Sind sozusagen</a:t>
                      </a:r>
                      <a:r>
                        <a:rPr lang="de-DE" baseline="0" dirty="0" smtClean="0"/>
                        <a:t> indirekt räumlich-materielle Beteiligungsverfahren. Gartenarbeit statt Runde Tische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d. Demokratische Innovationen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Andere Perspektive auf soziale</a:t>
                      </a:r>
                      <a:r>
                        <a:rPr lang="de-DE" baseline="0" dirty="0" smtClean="0"/>
                        <a:t> Innovationen als Versuche aus der Nische heraus den „gesellschaftlichen Markt“ zu erobern. Frage der </a:t>
                      </a:r>
                      <a:r>
                        <a:rPr lang="de-DE" baseline="0" dirty="0" err="1" smtClean="0"/>
                        <a:t>partizipativen</a:t>
                      </a:r>
                      <a:r>
                        <a:rPr lang="de-DE" baseline="0" dirty="0" smtClean="0"/>
                        <a:t>, </a:t>
                      </a:r>
                      <a:r>
                        <a:rPr lang="de-DE" b="1" baseline="0" dirty="0" smtClean="0"/>
                        <a:t>politischen</a:t>
                      </a:r>
                      <a:r>
                        <a:rPr lang="de-DE" baseline="0" dirty="0" smtClean="0"/>
                        <a:t> Transformation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e. Soziale Innovationen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pPr algn="l"/>
            <a:r>
              <a:rPr lang="de-DE" sz="3600" dirty="0" smtClean="0"/>
              <a:t>Ein Exkurs, der immer angebracht ist: 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184576"/>
          </a:xfrm>
        </p:spPr>
        <p:txBody>
          <a:bodyPr/>
          <a:lstStyle/>
          <a:p>
            <a:r>
              <a:rPr lang="de-DE" sz="2400" dirty="0" smtClean="0"/>
              <a:t>Das Politische ist ein spezifischer sozialer Modus der Konfliktaustragung (anders als </a:t>
            </a:r>
            <a:r>
              <a:rPr lang="de-DE" sz="2400" dirty="0" err="1" smtClean="0"/>
              <a:t>Policy</a:t>
            </a:r>
            <a:r>
              <a:rPr lang="de-DE" sz="2400" dirty="0" smtClean="0"/>
              <a:t>, </a:t>
            </a:r>
            <a:r>
              <a:rPr lang="de-DE" sz="2400" dirty="0" err="1" smtClean="0"/>
              <a:t>Polity</a:t>
            </a:r>
            <a:r>
              <a:rPr lang="de-DE" sz="2400" dirty="0" smtClean="0"/>
              <a:t>) und basiert auf: </a:t>
            </a:r>
          </a:p>
          <a:p>
            <a:r>
              <a:rPr lang="de-DE" sz="2400" dirty="0" smtClean="0"/>
              <a:t>- Ergebnisoffenheit</a:t>
            </a:r>
          </a:p>
          <a:p>
            <a:r>
              <a:rPr lang="de-DE" sz="2400" dirty="0" smtClean="0"/>
              <a:t>- Streit ohne Gewalt</a:t>
            </a:r>
          </a:p>
          <a:p>
            <a:r>
              <a:rPr lang="de-DE" sz="2400" dirty="0" smtClean="0"/>
              <a:t>- Transzendenz/Transformation also Wandel ohne Auslöschung der Voraussetzung von Meinungsverschiedenheit (das Politische kann niemals zu Orthodoxie führen)</a:t>
            </a:r>
          </a:p>
          <a:p>
            <a:r>
              <a:rPr lang="de-DE" sz="2400" dirty="0" smtClean="0"/>
              <a:t>- Zustimmung ohne Einverständnis </a:t>
            </a:r>
          </a:p>
          <a:p>
            <a:r>
              <a:rPr lang="de-DE" sz="2400" dirty="0" smtClean="0"/>
              <a:t>Verbreitete Irrtümer: Das Politische gehört keiner Schule/Tradition (z.B. Schmitt, Arendt, Poststrukturalismus)</a:t>
            </a:r>
          </a:p>
          <a:p>
            <a:r>
              <a:rPr lang="de-DE" sz="2400" dirty="0" smtClean="0"/>
              <a:t>Herausforderung: Das Politische an sozialen Innovationen rekonstruieren führt zu Partizipationsinnovationen.  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Dank an: </a:t>
            </a:r>
          </a:p>
          <a:p>
            <a:r>
              <a:rPr lang="en-GB" dirty="0" smtClean="0"/>
              <a:t>Nicole </a:t>
            </a:r>
            <a:r>
              <a:rPr lang="en-GB" dirty="0" err="1" smtClean="0"/>
              <a:t>Landefeld</a:t>
            </a:r>
            <a:r>
              <a:rPr lang="en-GB" dirty="0" smtClean="0"/>
              <a:t>, Lisa </a:t>
            </a:r>
            <a:r>
              <a:rPr lang="en-GB" dirty="0" err="1" smtClean="0"/>
              <a:t>Villioth</a:t>
            </a:r>
            <a:r>
              <a:rPr lang="en-GB" dirty="0" smtClean="0"/>
              <a:t>, </a:t>
            </a:r>
            <a:r>
              <a:rPr lang="en-GB" dirty="0" err="1" smtClean="0"/>
              <a:t>Maurits</a:t>
            </a:r>
            <a:r>
              <a:rPr lang="en-GB" dirty="0" smtClean="0"/>
              <a:t> </a:t>
            </a:r>
            <a:r>
              <a:rPr lang="en-GB" dirty="0" err="1" smtClean="0"/>
              <a:t>Heumann</a:t>
            </a:r>
            <a:r>
              <a:rPr lang="en-GB" dirty="0" smtClean="0"/>
              <a:t>, Katharina </a:t>
            </a:r>
            <a:r>
              <a:rPr lang="en-GB" dirty="0" err="1" smtClean="0"/>
              <a:t>Gröger</a:t>
            </a:r>
            <a:r>
              <a:rPr lang="en-GB" dirty="0" smtClean="0"/>
              <a:t>, </a:t>
            </a:r>
            <a:r>
              <a:rPr lang="en-GB" dirty="0" err="1" smtClean="0"/>
              <a:t>Christoph</a:t>
            </a:r>
            <a:r>
              <a:rPr lang="en-GB" dirty="0" smtClean="0"/>
              <a:t> </a:t>
            </a:r>
            <a:r>
              <a:rPr lang="en-GB" dirty="0" err="1" smtClean="0"/>
              <a:t>Schweisfurth</a:t>
            </a:r>
            <a:r>
              <a:rPr lang="en-GB" dirty="0" smtClean="0"/>
              <a:t>, </a:t>
            </a:r>
            <a:r>
              <a:rPr lang="en-GB" dirty="0" err="1" smtClean="0"/>
              <a:t>Björn</a:t>
            </a:r>
            <a:r>
              <a:rPr lang="en-GB" dirty="0" smtClean="0"/>
              <a:t> </a:t>
            </a:r>
            <a:r>
              <a:rPr lang="en-GB" dirty="0" err="1" smtClean="0"/>
              <a:t>Müller</a:t>
            </a:r>
            <a:r>
              <a:rPr lang="en-GB" dirty="0" smtClean="0"/>
              <a:t>, </a:t>
            </a:r>
            <a:r>
              <a:rPr lang="en-GB" dirty="0" err="1" smtClean="0"/>
              <a:t>Jörg</a:t>
            </a:r>
            <a:r>
              <a:rPr lang="en-GB" dirty="0" smtClean="0"/>
              <a:t> </a:t>
            </a:r>
            <a:r>
              <a:rPr lang="en-GB" dirty="0" err="1" smtClean="0"/>
              <a:t>Radtke</a:t>
            </a:r>
            <a:r>
              <a:rPr lang="en-GB" dirty="0" smtClean="0"/>
              <a:t>, Sigrid </a:t>
            </a:r>
            <a:r>
              <a:rPr lang="en-GB" dirty="0" err="1" smtClean="0"/>
              <a:t>Baringhorst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502944"/>
          </a:xfrm>
        </p:spPr>
        <p:txBody>
          <a:bodyPr/>
          <a:lstStyle/>
          <a:p>
            <a:r>
              <a:rPr lang="en-GB" sz="2000" dirty="0" err="1" smtClean="0"/>
              <a:t>Schölzel</a:t>
            </a:r>
            <a:r>
              <a:rPr lang="en-GB" sz="2000" dirty="0" smtClean="0"/>
              <a:t>, Hagen "Das </a:t>
            </a:r>
            <a:r>
              <a:rPr lang="en-GB" sz="2000" dirty="0" err="1" smtClean="0"/>
              <a:t>Politische</a:t>
            </a:r>
            <a:r>
              <a:rPr lang="en-GB" sz="2000" dirty="0" smtClean="0"/>
              <a:t> </a:t>
            </a:r>
            <a:r>
              <a:rPr lang="en-GB" sz="2000" dirty="0" err="1" smtClean="0"/>
              <a:t>Als</a:t>
            </a:r>
            <a:r>
              <a:rPr lang="en-GB" sz="2000" dirty="0" smtClean="0"/>
              <a:t> </a:t>
            </a:r>
            <a:r>
              <a:rPr lang="en-GB" sz="2000" dirty="0" err="1" smtClean="0"/>
              <a:t>Kommunikationspraxis</a:t>
            </a:r>
            <a:r>
              <a:rPr lang="en-GB" sz="2000" dirty="0" smtClean="0"/>
              <a:t>. </a:t>
            </a:r>
            <a:r>
              <a:rPr lang="en-GB" sz="2000" dirty="0" err="1" smtClean="0"/>
              <a:t>Über</a:t>
            </a:r>
            <a:r>
              <a:rPr lang="en-GB" sz="2000" dirty="0" smtClean="0"/>
              <a:t> </a:t>
            </a:r>
            <a:r>
              <a:rPr lang="en-GB" sz="2000" dirty="0" err="1" smtClean="0"/>
              <a:t>Interventionen</a:t>
            </a:r>
            <a:r>
              <a:rPr lang="en-GB" sz="2000" dirty="0" smtClean="0"/>
              <a:t> </a:t>
            </a:r>
            <a:r>
              <a:rPr lang="en-GB" sz="2000" dirty="0" err="1" smtClean="0"/>
              <a:t>Der</a:t>
            </a:r>
            <a:r>
              <a:rPr lang="en-GB" sz="2000" dirty="0" smtClean="0"/>
              <a:t> „</a:t>
            </a:r>
            <a:r>
              <a:rPr lang="en-GB" sz="2000" dirty="0" err="1" smtClean="0"/>
              <a:t>Kommunikationsguerilla</a:t>
            </a:r>
            <a:r>
              <a:rPr lang="en-GB" sz="2000" dirty="0" smtClean="0"/>
              <a:t>“ in Die „</a:t>
            </a:r>
            <a:r>
              <a:rPr lang="en-GB" sz="2000" dirty="0" err="1" smtClean="0"/>
              <a:t>Kulturelle</a:t>
            </a:r>
            <a:r>
              <a:rPr lang="en-GB" sz="2000" dirty="0" smtClean="0"/>
              <a:t> Grammatik“." In </a:t>
            </a:r>
            <a:r>
              <a:rPr lang="en-GB" sz="2000" i="1" dirty="0" smtClean="0"/>
              <a:t>Die </a:t>
            </a:r>
            <a:r>
              <a:rPr lang="en-GB" sz="2000" i="1" dirty="0" err="1" smtClean="0"/>
              <a:t>Andere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Seite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Der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Politik</a:t>
            </a:r>
            <a:r>
              <a:rPr lang="en-GB" sz="2000" i="1" dirty="0" smtClean="0"/>
              <a:t>. </a:t>
            </a:r>
            <a:r>
              <a:rPr lang="en-GB" sz="2000" i="1" dirty="0" err="1" smtClean="0"/>
              <a:t>Theorien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Kultureller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Konstruktion</a:t>
            </a:r>
            <a:r>
              <a:rPr lang="en-GB" sz="2000" i="1" dirty="0" smtClean="0"/>
              <a:t> Des </a:t>
            </a:r>
            <a:r>
              <a:rPr lang="en-GB" sz="2000" i="1" dirty="0" err="1" smtClean="0"/>
              <a:t>Politischen</a:t>
            </a:r>
            <a:r>
              <a:rPr lang="en-GB" sz="2000" i="1" dirty="0" smtClean="0"/>
              <a:t>, edited by Wilhelm  Hofmann and Renate  </a:t>
            </a:r>
            <a:r>
              <a:rPr lang="en-GB" sz="2000" i="1" dirty="0" err="1" smtClean="0"/>
              <a:t>Martinsen</a:t>
            </a:r>
            <a:r>
              <a:rPr lang="en-GB" sz="2000" i="1" dirty="0" smtClean="0"/>
              <a:t>, 33-53. Wiesbaden: Springer VS, 2015.</a:t>
            </a:r>
          </a:p>
          <a:p>
            <a:r>
              <a:rPr lang="de-DE" sz="2000" dirty="0" smtClean="0"/>
              <a:t>Nanz, Patrizia. "Die Gefahr Ist, Dass Das Politische Überhaupt Aus Der Welt Verschwindet." In </a:t>
            </a:r>
            <a:r>
              <a:rPr lang="de-DE" sz="2000" i="1" dirty="0" smtClean="0"/>
              <a:t>Arendt, Hannah: Wahrheit Und Politik, </a:t>
            </a:r>
            <a:r>
              <a:rPr lang="de-DE" sz="2000" i="1" dirty="0" err="1" smtClean="0"/>
              <a:t>edited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by</a:t>
            </a:r>
            <a:r>
              <a:rPr lang="de-DE" sz="2000" i="1" dirty="0" smtClean="0"/>
              <a:t> Patrizia Nanz, 63-88. Berlin: Wagenbach Verlag, 2006.</a:t>
            </a:r>
          </a:p>
          <a:p>
            <a:r>
              <a:rPr lang="de-DE" sz="2000" dirty="0" smtClean="0"/>
              <a:t>Arendt, Hannah. "Arbeit, Herstellen, Handeln." </a:t>
            </a:r>
            <a:r>
              <a:rPr lang="de-DE" sz="2000" i="1" dirty="0" smtClean="0"/>
              <a:t>Deutsche Zeitschrift für Philosophie 46, </a:t>
            </a:r>
            <a:r>
              <a:rPr lang="de-DE" sz="2000" i="1" dirty="0" err="1" smtClean="0"/>
              <a:t>no</a:t>
            </a:r>
            <a:r>
              <a:rPr lang="de-DE" sz="2000" i="1" dirty="0" smtClean="0"/>
              <a:t>. 6 (1998): 997-1009.</a:t>
            </a:r>
          </a:p>
          <a:p>
            <a:r>
              <a:rPr lang="de-DE" sz="2000" dirty="0" err="1" smtClean="0"/>
              <a:t>Marchardt</a:t>
            </a:r>
            <a:r>
              <a:rPr lang="de-DE" sz="2000" dirty="0" smtClean="0"/>
              <a:t>, Oliver. </a:t>
            </a:r>
            <a:r>
              <a:rPr lang="de-DE" sz="2000" i="1" dirty="0" smtClean="0"/>
              <a:t>Die Politische Differenz - Zum Denken Des Politischen Bei Nancy, Lefort, </a:t>
            </a:r>
            <a:r>
              <a:rPr lang="de-DE" sz="2000" i="1" dirty="0" err="1" smtClean="0"/>
              <a:t>Badiou</a:t>
            </a:r>
            <a:r>
              <a:rPr lang="de-DE" sz="2000" i="1" dirty="0" smtClean="0"/>
              <a:t>, </a:t>
            </a:r>
            <a:r>
              <a:rPr lang="de-DE" sz="2000" i="1" dirty="0" err="1" smtClean="0"/>
              <a:t>Laclau</a:t>
            </a:r>
            <a:r>
              <a:rPr lang="de-DE" sz="2000" i="1" dirty="0" smtClean="0"/>
              <a:t> Und </a:t>
            </a:r>
            <a:r>
              <a:rPr lang="de-DE" sz="2000" i="1" dirty="0" err="1" smtClean="0"/>
              <a:t>Agamben</a:t>
            </a:r>
            <a:r>
              <a:rPr lang="de-DE" sz="2000" i="1" dirty="0" smtClean="0"/>
              <a:t>. Frankfurt am Main: Suhrkamp, 2010.</a:t>
            </a:r>
          </a:p>
          <a:p>
            <a:r>
              <a:rPr lang="en-US" sz="2000" dirty="0" err="1" smtClean="0"/>
              <a:t>Gutmann</a:t>
            </a:r>
            <a:r>
              <a:rPr lang="en-US" sz="2000" dirty="0" smtClean="0"/>
              <a:t>, Amy, and Dennis Thompson. </a:t>
            </a:r>
            <a:r>
              <a:rPr lang="en-US" sz="2000" i="1" dirty="0" smtClean="0"/>
              <a:t>Democracy and Disagreement. Cambridge/London: Belknap Press of Harvard University Press, 1996.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Gemeinschaftsgärten sind politische Projekte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638848"/>
          </a:xfrm>
        </p:spPr>
        <p:txBody>
          <a:bodyPr/>
          <a:lstStyle/>
          <a:p>
            <a:r>
              <a:rPr lang="de-DE" dirty="0" err="1" smtClean="0"/>
              <a:t>Cravens</a:t>
            </a:r>
            <a:r>
              <a:rPr lang="de-DE" dirty="0" smtClean="0"/>
              <a:t> Befund: Aktivisten sozialer Innovationen bzw. </a:t>
            </a:r>
            <a:r>
              <a:rPr lang="de-DE" dirty="0" err="1" smtClean="0"/>
              <a:t>prefigurative</a:t>
            </a:r>
            <a:r>
              <a:rPr lang="de-DE" dirty="0" smtClean="0"/>
              <a:t> </a:t>
            </a:r>
            <a:r>
              <a:rPr lang="de-DE" dirty="0" err="1" smtClean="0"/>
              <a:t>politics</a:t>
            </a:r>
            <a:r>
              <a:rPr lang="de-DE" dirty="0" smtClean="0"/>
              <a:t> weisen </a:t>
            </a:r>
            <a:r>
              <a:rPr lang="de-DE" dirty="0" err="1" smtClean="0"/>
              <a:t>virtues</a:t>
            </a:r>
            <a:r>
              <a:rPr lang="de-DE" dirty="0" smtClean="0"/>
              <a:t>, Dispositionen zu: </a:t>
            </a:r>
            <a:r>
              <a:rPr lang="de-DE" i="1" dirty="0" err="1" smtClean="0"/>
              <a:t>deliberate</a:t>
            </a:r>
            <a:r>
              <a:rPr lang="de-DE" i="1" dirty="0" smtClean="0"/>
              <a:t> </a:t>
            </a:r>
            <a:r>
              <a:rPr lang="de-DE" i="1" dirty="0" err="1" smtClean="0"/>
              <a:t>humility</a:t>
            </a:r>
            <a:r>
              <a:rPr lang="de-DE" i="1" dirty="0" smtClean="0"/>
              <a:t> </a:t>
            </a:r>
            <a:r>
              <a:rPr lang="de-DE" i="1" dirty="0" err="1" smtClean="0"/>
              <a:t>and</a:t>
            </a:r>
            <a:r>
              <a:rPr lang="de-DE" i="1" dirty="0" smtClean="0"/>
              <a:t> </a:t>
            </a:r>
            <a:r>
              <a:rPr lang="de-DE" i="1" dirty="0" err="1" smtClean="0"/>
              <a:t>boldness</a:t>
            </a:r>
            <a:endParaRPr lang="de-DE" i="1" dirty="0" smtClean="0"/>
          </a:p>
          <a:p>
            <a:r>
              <a:rPr lang="de-DE" dirty="0" smtClean="0"/>
              <a:t>Frage:</a:t>
            </a:r>
            <a:r>
              <a:rPr lang="de-DE" i="1" dirty="0" smtClean="0"/>
              <a:t> Sind Gemeinschaftsgärten nicht gerade von ihrer Struktur her bescheiden und tapfer im politischen Sinne zugleich?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hteck 3"/>
          <p:cNvSpPr/>
          <p:nvPr/>
        </p:nvSpPr>
        <p:spPr>
          <a:xfrm>
            <a:off x="179512" y="188640"/>
            <a:ext cx="67058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 smtClean="0">
                <a:solidFill>
                  <a:srgbClr val="0070C0"/>
                </a:solidFill>
              </a:rPr>
              <a:t>Hybridisierung der Handlungsbereiche</a:t>
            </a:r>
            <a:endParaRPr lang="de-DE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60"/>
          </a:xfrm>
        </p:spPr>
        <p:txBody>
          <a:bodyPr/>
          <a:lstStyle/>
          <a:p>
            <a:r>
              <a:rPr lang="de-DE" dirty="0" smtClean="0"/>
              <a:t>Partizipationsinnovationen sind: </a:t>
            </a:r>
          </a:p>
          <a:p>
            <a:r>
              <a:rPr lang="de-DE" dirty="0" smtClean="0"/>
              <a:t>Soziale Handlungsgrenzen überschreitende facettenreiche Strukturen mit möglichst hoher Oberfläche</a:t>
            </a:r>
          </a:p>
          <a:p>
            <a:r>
              <a:rPr lang="de-DE" dirty="0" smtClean="0"/>
              <a:t>Also „Riffe“ (Leggewie), Hubs, aber sie bestehen eben aus politischer </a:t>
            </a:r>
            <a:r>
              <a:rPr lang="de-DE" dirty="0" err="1" smtClean="0"/>
              <a:t>agency</a:t>
            </a:r>
            <a:r>
              <a:rPr lang="de-DE" dirty="0" smtClean="0"/>
              <a:t>, also Partizipation mobilisierende </a:t>
            </a:r>
            <a:r>
              <a:rPr lang="de-DE" dirty="0" err="1" smtClean="0"/>
              <a:t>Öffentlichkeiten</a:t>
            </a:r>
            <a:r>
              <a:rPr lang="de-DE" dirty="0" smtClean="0"/>
              <a:t>, die handlungsmächtig sind, ohne Machthaber zu sein.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28.09.2016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24</a:t>
            </a:fld>
            <a:endParaRPr lang="de-DE"/>
          </a:p>
        </p:txBody>
      </p:sp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392113" y="479425"/>
          <a:ext cx="8218487" cy="5387975"/>
        </p:xfrm>
        <a:graphic>
          <a:graphicData uri="http://schemas.openxmlformats.org/presentationml/2006/ole">
            <p:oleObj spid="_x0000_s1026" name="Dokument" r:id="rId3" imgW="5943559" imgH="3892077" progId="Word.Document.12">
              <p:embed/>
            </p:oleObj>
          </a:graphicData>
        </a:graphic>
      </p:graphicFrame>
      <p:sp>
        <p:nvSpPr>
          <p:cNvPr id="2084" name="Text Box 11"/>
          <p:cNvSpPr txBox="1">
            <a:spLocks noChangeArrowheads="1"/>
          </p:cNvSpPr>
          <p:nvPr/>
        </p:nvSpPr>
        <p:spPr bwMode="auto">
          <a:xfrm>
            <a:off x="2195736" y="1556792"/>
            <a:ext cx="1800200" cy="10801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Staat als Kooperationspartner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in Infrastrukturfragen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4716016" y="2996952"/>
            <a:ext cx="1800200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Organisationsformen sozialer Bewegungen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539552" y="4005064"/>
            <a:ext cx="2520280" cy="8640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Angetrieben durch Bäuerliche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Traditionen und die Lebensstilpolitik von </a:t>
            </a:r>
            <a:r>
              <a:rPr kumimoji="0" lang="de-DE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VerbraucherInnen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419872" y="3933056"/>
            <a:ext cx="3312368" cy="7200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Experimentieren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mit Online-Anwendungen: </a:t>
            </a:r>
            <a:r>
              <a:rPr kumimoji="0" lang="de-DE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Crowd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-Support, </a:t>
            </a:r>
            <a:r>
              <a:rPr lang="de-DE" sz="1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Online-</a:t>
            </a:r>
            <a:r>
              <a:rPr lang="de-DE" sz="12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Issue</a:t>
            </a:r>
            <a:r>
              <a:rPr lang="de-DE" sz="1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de-DE" sz="1200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Publics</a:t>
            </a:r>
            <a:r>
              <a:rPr lang="de-DE" sz="1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Online-Manuals, Online-Kollaboration</a:t>
            </a:r>
            <a:r>
              <a:rPr lang="de-DE" sz="12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winkelte Verbindung 48"/>
          <p:cNvCxnSpPr/>
          <p:nvPr/>
        </p:nvCxnSpPr>
        <p:spPr>
          <a:xfrm flipV="1">
            <a:off x="1403648" y="3429000"/>
            <a:ext cx="1008112" cy="5760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winkelte Verbindung 50"/>
          <p:cNvCxnSpPr/>
          <p:nvPr/>
        </p:nvCxnSpPr>
        <p:spPr>
          <a:xfrm rot="16200000" flipH="1">
            <a:off x="2447764" y="2888940"/>
            <a:ext cx="648072" cy="144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winkelte Verbindung 52"/>
          <p:cNvCxnSpPr>
            <a:stCxn id="42" idx="1"/>
          </p:cNvCxnSpPr>
          <p:nvPr/>
        </p:nvCxnSpPr>
        <p:spPr>
          <a:xfrm rot="10800000" flipV="1">
            <a:off x="3419872" y="3320988"/>
            <a:ext cx="1296144" cy="1800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winkelte Verbindung 54"/>
          <p:cNvCxnSpPr/>
          <p:nvPr/>
        </p:nvCxnSpPr>
        <p:spPr>
          <a:xfrm rot="10800000">
            <a:off x="3275856" y="3645024"/>
            <a:ext cx="504056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feil nach unten 55"/>
          <p:cNvSpPr/>
          <p:nvPr/>
        </p:nvSpPr>
        <p:spPr>
          <a:xfrm rot="14618222">
            <a:off x="3855296" y="2157799"/>
            <a:ext cx="434976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4716016" y="2060848"/>
            <a:ext cx="1296144" cy="5040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Change-Making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Anspruch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Hürden und Grenzen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/>
          <a:lstStyle/>
          <a:p>
            <a:r>
              <a:rPr lang="de-DE" sz="2800" dirty="0" smtClean="0"/>
              <a:t>1. Wer zu allen Seiten offen ist, kann nicht ganz dicht sein. Legitimationsherausforderung</a:t>
            </a:r>
          </a:p>
          <a:p>
            <a:r>
              <a:rPr lang="de-DE" sz="2800" dirty="0" smtClean="0"/>
              <a:t>2. Angebote, die bestellt, aber von den </a:t>
            </a:r>
            <a:r>
              <a:rPr lang="de-DE" sz="2800" dirty="0" err="1" smtClean="0"/>
              <a:t>BürgerInnen</a:t>
            </a:r>
            <a:r>
              <a:rPr lang="de-DE" sz="2800" dirty="0" smtClean="0"/>
              <a:t> nicht abgeholt werden? (Bring- und Holschuld-Dilemma) Partizipationsherausforderung</a:t>
            </a:r>
          </a:p>
          <a:p>
            <a:r>
              <a:rPr lang="de-DE" sz="2800" dirty="0" smtClean="0"/>
              <a:t>3. Denen geht doch bald die Luft aus. Effektivitätsherausforderung</a:t>
            </a:r>
          </a:p>
          <a:p>
            <a:endParaRPr lang="de-DE" sz="28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Gelingensbedingungen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de-DE" sz="2400" dirty="0" smtClean="0"/>
              <a:t>Dilemma: Innovationen sind erst dann Innovationen wenn sie etabliert sind. Anderenfalls sind sie Inventionen (Rene John). „Erst gestern noch Nische“.</a:t>
            </a:r>
          </a:p>
          <a:p>
            <a:pPr>
              <a:buNone/>
            </a:pPr>
            <a:endParaRPr lang="de-DE" sz="2400" dirty="0" smtClean="0"/>
          </a:p>
          <a:p>
            <a:pPr marL="514350" indent="-514350">
              <a:buAutoNum type="arabicPeriod"/>
            </a:pPr>
            <a:r>
              <a:rPr lang="de-DE" sz="2400" dirty="0" err="1" smtClean="0"/>
              <a:t>Issue</a:t>
            </a:r>
            <a:r>
              <a:rPr lang="de-DE" sz="2400" dirty="0" smtClean="0"/>
              <a:t>-Öffentlichkeit: Glaubwürdigkeit erarbeiten</a:t>
            </a:r>
          </a:p>
          <a:p>
            <a:pPr marL="514350" indent="-514350">
              <a:buAutoNum type="arabicPeriod"/>
            </a:pPr>
            <a:r>
              <a:rPr lang="de-DE" sz="2400" dirty="0" smtClean="0"/>
              <a:t>Partizipation: Projektförmig, lebensstilgerecht, selbstverwirklichungsorientiert, konkrete </a:t>
            </a:r>
            <a:r>
              <a:rPr lang="de-DE" sz="2400" dirty="0" err="1" smtClean="0"/>
              <a:t>Issues</a:t>
            </a:r>
            <a:r>
              <a:rPr lang="de-DE" sz="2400" dirty="0" smtClean="0"/>
              <a:t>, in Zeit, Kosten, Dauer begrenzt (kritisch </a:t>
            </a:r>
            <a:r>
              <a:rPr lang="de-DE" sz="2400" dirty="0" err="1" smtClean="0"/>
              <a:t>Blühdorn</a:t>
            </a:r>
            <a:r>
              <a:rPr lang="de-DE" sz="2400" dirty="0" smtClean="0"/>
              <a:t>).</a:t>
            </a:r>
          </a:p>
          <a:p>
            <a:pPr>
              <a:buNone/>
            </a:pPr>
            <a:r>
              <a:rPr lang="de-DE" sz="2400" dirty="0" smtClean="0"/>
              <a:t>3. 	Kollektives Handeln: Ressourcen/Strukturen, </a:t>
            </a:r>
            <a:r>
              <a:rPr lang="de-DE" sz="2400" dirty="0" err="1" smtClean="0"/>
              <a:t>free</a:t>
            </a:r>
            <a:r>
              <a:rPr lang="de-DE" sz="2400" dirty="0" smtClean="0"/>
              <a:t>-   </a:t>
            </a:r>
            <a:r>
              <a:rPr lang="de-DE" sz="2400" dirty="0" err="1" smtClean="0"/>
              <a:t>rider-problem</a:t>
            </a:r>
            <a:endParaRPr lang="de-DE" sz="2400" dirty="0" smtClean="0"/>
          </a:p>
          <a:p>
            <a:pPr>
              <a:buNone/>
            </a:pPr>
            <a:endParaRPr lang="de-DE" sz="2400" dirty="0" smtClean="0"/>
          </a:p>
          <a:p>
            <a:pPr>
              <a:buNone/>
            </a:pP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8614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de-DE" sz="2800" dirty="0"/>
              <a:t>Medienpraktiken und Partizipationsinnovationen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Medien verstanden als </a:t>
            </a:r>
            <a:r>
              <a:rPr lang="de-DE" dirty="0" err="1" smtClean="0"/>
              <a:t>Ermöglicher</a:t>
            </a:r>
            <a:r>
              <a:rPr lang="de-DE" dirty="0" smtClean="0"/>
              <a:t> dieser Hybridisierungen</a:t>
            </a:r>
          </a:p>
          <a:p>
            <a:r>
              <a:rPr lang="de-DE" dirty="0" smtClean="0"/>
              <a:t>SFB Universität Siegen „Medien der Kooperation“: Medienpraktiken und Grenzobjekte </a:t>
            </a:r>
          </a:p>
          <a:p>
            <a:r>
              <a:rPr lang="de-DE" dirty="0" smtClean="0"/>
              <a:t>Stichwort: Das Soziale-Materielle-Technische, Praktiken und Infrastrukturen</a:t>
            </a:r>
          </a:p>
          <a:p>
            <a:r>
              <a:rPr lang="de-DE" dirty="0" smtClean="0"/>
              <a:t>Nicht nur Internet: Es gibt auch Umweltmedien (Umweltbundesamt), </a:t>
            </a:r>
            <a:r>
              <a:rPr lang="de-DE" dirty="0" err="1" smtClean="0"/>
              <a:t>konviviale</a:t>
            </a:r>
            <a:r>
              <a:rPr lang="de-DE" dirty="0" smtClean="0"/>
              <a:t> Technik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28.09.2016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4588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611560" y="119675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de-DE" sz="4000" dirty="0" smtClean="0"/>
              <a:t>1. Repositorien (Sammlungen)</a:t>
            </a:r>
          </a:p>
          <a:p>
            <a:pPr lvl="1"/>
            <a:r>
              <a:rPr lang="de-DE" sz="4000" dirty="0" smtClean="0"/>
              <a:t>2. dazugehörige </a:t>
            </a:r>
            <a:r>
              <a:rPr lang="de-DE" sz="4000" dirty="0" err="1" smtClean="0"/>
              <a:t>Etiquetten</a:t>
            </a:r>
            <a:r>
              <a:rPr lang="de-DE" sz="4000" dirty="0" smtClean="0"/>
              <a:t> und Labels </a:t>
            </a:r>
          </a:p>
          <a:p>
            <a:pPr lvl="1"/>
            <a:r>
              <a:rPr lang="de-DE" sz="4000" dirty="0" smtClean="0"/>
              <a:t>3. Landkarten mit eingezeichneten Arbeitsfeldern (Zuständigkeitsbereichen) </a:t>
            </a:r>
          </a:p>
          <a:p>
            <a:pPr lvl="1"/>
            <a:r>
              <a:rPr lang="de-DE" sz="4000" dirty="0" smtClean="0"/>
              <a:t>4. Idealtypen (z.B. eines Exponats).</a:t>
            </a:r>
            <a:endParaRPr lang="de-DE" sz="4000" dirty="0"/>
          </a:p>
        </p:txBody>
      </p:sp>
      <p:sp>
        <p:nvSpPr>
          <p:cNvPr id="7" name="Rechteck 6"/>
          <p:cNvSpPr/>
          <p:nvPr/>
        </p:nvSpPr>
        <p:spPr>
          <a:xfrm>
            <a:off x="539552" y="260648"/>
            <a:ext cx="6064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/>
              <a:t>Susan Leigh Star Grenzobjekte zur Organisation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r>
              <a:rPr lang="en-GB" dirty="0" smtClean="0"/>
              <a:t>- </a:t>
            </a:r>
            <a:r>
              <a:rPr lang="en-GB" dirty="0" err="1" smtClean="0"/>
              <a:t>statt</a:t>
            </a:r>
            <a:r>
              <a:rPr lang="en-GB" dirty="0" smtClean="0"/>
              <a:t> </a:t>
            </a:r>
            <a:r>
              <a:rPr lang="en-GB" dirty="0" err="1" smtClean="0"/>
              <a:t>Repositorien</a:t>
            </a:r>
            <a:r>
              <a:rPr lang="en-GB" dirty="0" smtClean="0"/>
              <a:t>: </a:t>
            </a:r>
            <a:r>
              <a:rPr lang="en-GB" dirty="0" err="1" smtClean="0"/>
              <a:t>repräsentative</a:t>
            </a:r>
            <a:r>
              <a:rPr lang="en-GB" dirty="0" smtClean="0"/>
              <a:t> </a:t>
            </a:r>
            <a:r>
              <a:rPr lang="en-GB" dirty="0" err="1" smtClean="0"/>
              <a:t>Versammlung</a:t>
            </a:r>
            <a:r>
              <a:rPr lang="en-GB" dirty="0" smtClean="0"/>
              <a:t> um issues </a:t>
            </a:r>
            <a:r>
              <a:rPr lang="en-GB" dirty="0" err="1" smtClean="0"/>
              <a:t>herum</a:t>
            </a:r>
            <a:endParaRPr lang="en-GB" dirty="0" smtClean="0"/>
          </a:p>
          <a:p>
            <a:r>
              <a:rPr lang="en-GB" dirty="0" smtClean="0"/>
              <a:t>- </a:t>
            </a:r>
            <a:r>
              <a:rPr lang="en-GB" dirty="0" err="1" smtClean="0"/>
              <a:t>statt</a:t>
            </a:r>
            <a:r>
              <a:rPr lang="en-GB" dirty="0" smtClean="0"/>
              <a:t> </a:t>
            </a:r>
            <a:r>
              <a:rPr lang="en-GB" dirty="0" err="1" smtClean="0"/>
              <a:t>Etiketten</a:t>
            </a:r>
            <a:r>
              <a:rPr lang="en-GB" dirty="0" smtClean="0"/>
              <a:t> und Labels: </a:t>
            </a:r>
            <a:r>
              <a:rPr lang="en-GB" dirty="0" err="1" smtClean="0"/>
              <a:t>Anleiten</a:t>
            </a:r>
            <a:r>
              <a:rPr lang="en-GB" dirty="0" smtClean="0"/>
              <a:t>, </a:t>
            </a:r>
            <a:r>
              <a:rPr lang="en-GB" dirty="0" err="1" smtClean="0"/>
              <a:t>Selbstorganisation</a:t>
            </a:r>
            <a:r>
              <a:rPr lang="en-GB" dirty="0" smtClean="0"/>
              <a:t>, Manuals, </a:t>
            </a:r>
            <a:r>
              <a:rPr lang="en-GB" dirty="0" err="1" smtClean="0"/>
              <a:t>Namen</a:t>
            </a:r>
            <a:endParaRPr lang="en-GB" dirty="0" smtClean="0"/>
          </a:p>
          <a:p>
            <a:r>
              <a:rPr lang="en-GB" dirty="0" smtClean="0"/>
              <a:t>- </a:t>
            </a:r>
            <a:r>
              <a:rPr lang="en-GB" dirty="0" err="1" smtClean="0"/>
              <a:t>Statt</a:t>
            </a:r>
            <a:r>
              <a:rPr lang="en-GB" dirty="0" smtClean="0"/>
              <a:t> </a:t>
            </a:r>
            <a:r>
              <a:rPr lang="en-GB" dirty="0" err="1" smtClean="0"/>
              <a:t>Arbeitskarten</a:t>
            </a:r>
            <a:r>
              <a:rPr lang="en-GB" dirty="0" smtClean="0"/>
              <a:t>: </a:t>
            </a:r>
            <a:r>
              <a:rPr lang="en-GB" dirty="0" err="1" smtClean="0"/>
              <a:t>Mobilisierungskarten</a:t>
            </a:r>
            <a:endParaRPr lang="en-GB" dirty="0" smtClean="0"/>
          </a:p>
          <a:p>
            <a:r>
              <a:rPr lang="en-GB" dirty="0" smtClean="0"/>
              <a:t>- </a:t>
            </a:r>
            <a:r>
              <a:rPr lang="en-GB" dirty="0" err="1" smtClean="0"/>
              <a:t>Statt</a:t>
            </a:r>
            <a:r>
              <a:rPr lang="en-GB" dirty="0" smtClean="0"/>
              <a:t> </a:t>
            </a:r>
            <a:r>
              <a:rPr lang="en-GB" dirty="0" err="1" smtClean="0"/>
              <a:t>Idealtypen</a:t>
            </a:r>
            <a:r>
              <a:rPr lang="en-GB" dirty="0" smtClean="0"/>
              <a:t>: </a:t>
            </a:r>
            <a:r>
              <a:rPr lang="en-GB" dirty="0" err="1" smtClean="0"/>
              <a:t>Rollenvorbilder</a:t>
            </a:r>
            <a:endParaRPr lang="en-GB" dirty="0" smtClean="0"/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Typische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regionale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Flexibilität</a:t>
            </a:r>
            <a:r>
              <a:rPr lang="en-GB" dirty="0" smtClean="0">
                <a:sym typeface="Wingdings" pitchFamily="2" charset="2"/>
              </a:rPr>
              <a:t> und </a:t>
            </a:r>
            <a:r>
              <a:rPr lang="en-GB" dirty="0" err="1" smtClean="0">
                <a:sym typeface="Wingdings" pitchFamily="2" charset="2"/>
              </a:rPr>
              <a:t>überregionale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Starrheit</a:t>
            </a:r>
            <a:endParaRPr lang="en-GB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48472"/>
          </a:xfrm>
        </p:spPr>
        <p:txBody>
          <a:bodyPr/>
          <a:lstStyle/>
          <a:p>
            <a:r>
              <a:rPr lang="de-DE" dirty="0" err="1" smtClean="0"/>
              <a:t>Sustainable</a:t>
            </a:r>
            <a:r>
              <a:rPr lang="de-DE" dirty="0" smtClean="0"/>
              <a:t> Development Goals (</a:t>
            </a:r>
            <a:r>
              <a:rPr lang="de-DE" dirty="0" err="1" smtClean="0"/>
              <a:t>SDG‘s</a:t>
            </a:r>
            <a:r>
              <a:rPr lang="de-DE" dirty="0" smtClean="0"/>
              <a:t>) der Vereinten Nationen</a:t>
            </a:r>
          </a:p>
          <a:p>
            <a:r>
              <a:rPr lang="de-DE" dirty="0" smtClean="0"/>
              <a:t>„end </a:t>
            </a:r>
            <a:r>
              <a:rPr lang="de-DE" dirty="0" err="1" smtClean="0"/>
              <a:t>poverty</a:t>
            </a:r>
            <a:r>
              <a:rPr lang="de-DE" dirty="0" smtClean="0"/>
              <a:t>, </a:t>
            </a:r>
            <a:r>
              <a:rPr lang="de-DE" dirty="0" err="1" smtClean="0"/>
              <a:t>protect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planet,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prosperity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all“</a:t>
            </a:r>
          </a:p>
          <a:p>
            <a:r>
              <a:rPr lang="de-DE" dirty="0" smtClean="0"/>
              <a:t>Wichtig: Konkrete Sofortmaßnahmen in Reaktion auf den Klimawandel</a:t>
            </a:r>
          </a:p>
          <a:p>
            <a:r>
              <a:rPr lang="de-DE" dirty="0" smtClean="0"/>
              <a:t>Dafür werden </a:t>
            </a:r>
            <a:r>
              <a:rPr lang="de-DE" i="1" dirty="0" smtClean="0"/>
              <a:t>alle</a:t>
            </a:r>
            <a:r>
              <a:rPr lang="de-DE" dirty="0" smtClean="0"/>
              <a:t> Teile der Gesellschaft und </a:t>
            </a:r>
            <a:r>
              <a:rPr lang="de-DE" i="1" dirty="0" smtClean="0"/>
              <a:t>alle</a:t>
            </a:r>
            <a:r>
              <a:rPr lang="de-DE" dirty="0" smtClean="0"/>
              <a:t> förderlichen Praktiken benötigt</a:t>
            </a:r>
            <a:endParaRPr lang="de-DE" dirty="0"/>
          </a:p>
        </p:txBody>
      </p:sp>
      <p:sp>
        <p:nvSpPr>
          <p:cNvPr id="4" name="Inhaltsplatzhalter 1"/>
          <p:cNvSpPr txBox="1">
            <a:spLocks/>
          </p:cNvSpPr>
          <p:nvPr/>
        </p:nvSpPr>
        <p:spPr bwMode="auto">
          <a:xfrm>
            <a:off x="0" y="0"/>
            <a:ext cx="9144000" cy="14847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457200" eaLnBrk="0" fontAlgn="base" hangingPunct="0">
              <a:spcAft>
                <a:spcPct val="0"/>
              </a:spcAft>
              <a:defRPr/>
            </a:pPr>
            <a:r>
              <a:rPr lang="de-DE" sz="3600" b="1" dirty="0" smtClean="0">
                <a:solidFill>
                  <a:srgbClr val="0070C0"/>
                </a:solidFill>
                <a:latin typeface="+mj-lt"/>
                <a:ea typeface="ＭＳ Ｐゴシック" charset="-128"/>
                <a:cs typeface="Trebuchet MS" pitchFamily="34" charset="0"/>
              </a:rPr>
              <a:t>Worum es geht: </a:t>
            </a:r>
          </a:p>
          <a:p>
            <a:pPr marL="342900" lvl="0" indent="-342900" defTabSz="457200" eaLnBrk="0" fontAlgn="base" hangingPunct="0">
              <a:spcAft>
                <a:spcPct val="0"/>
              </a:spcAft>
              <a:defRPr/>
            </a:pPr>
            <a:r>
              <a:rPr lang="de-DE" sz="3600" b="1" dirty="0" smtClean="0">
                <a:solidFill>
                  <a:srgbClr val="0070C0"/>
                </a:solidFill>
                <a:latin typeface="+mj-lt"/>
                <a:ea typeface="ＭＳ Ｐゴシック" charset="-128"/>
                <a:cs typeface="Trebuchet MS" pitchFamily="34" charset="0"/>
              </a:rPr>
              <a:t>Umsetzen des Pariser Abkommens</a:t>
            </a:r>
          </a:p>
          <a:p>
            <a:pPr marL="342900" lvl="0" indent="-342900" defTabSz="457200" eaLnBrk="0" fontAlgn="base" hangingPunct="0">
              <a:spcAft>
                <a:spcPct val="0"/>
              </a:spcAft>
              <a:defRPr/>
            </a:pPr>
            <a:r>
              <a:rPr lang="de-DE" sz="3600" b="1" dirty="0" smtClean="0">
                <a:solidFill>
                  <a:srgbClr val="0070C0"/>
                </a:solidFill>
                <a:latin typeface="+mj-lt"/>
                <a:ea typeface="ＭＳ Ｐゴシック" charset="-128"/>
                <a:cs typeface="Trebuchet MS" pitchFamily="34" charset="0"/>
              </a:rPr>
              <a:t>=An-den-Graswurzeln-aktiv werden</a:t>
            </a: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  <a:p>
            <a:pPr marL="342900" lvl="0" indent="-342900" algn="ctr" defTabSz="4572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en-GB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Mundraub: Plattform/Karte, Manuals, Neue Rollen</a:t>
            </a:r>
          </a:p>
          <a:p>
            <a:r>
              <a:rPr lang="de-DE" dirty="0" err="1" smtClean="0"/>
              <a:t>Solawi</a:t>
            </a:r>
            <a:r>
              <a:rPr lang="de-DE" dirty="0" smtClean="0"/>
              <a:t>: Liste/Karte, Manuals, Neue Rollen</a:t>
            </a:r>
          </a:p>
          <a:p>
            <a:r>
              <a:rPr lang="de-DE" dirty="0" smtClean="0"/>
              <a:t>Gemeinschaftsgärten: Liste/Karte, Manuals Neue Rollen</a:t>
            </a:r>
          </a:p>
          <a:p>
            <a:endParaRPr lang="de-DE" dirty="0" smtClean="0"/>
          </a:p>
          <a:p>
            <a:r>
              <a:rPr lang="de-DE" dirty="0" smtClean="0">
                <a:sym typeface="Wingdings" pitchFamily="2" charset="2"/>
              </a:rPr>
              <a:t> Problem der neuen Namen, „</a:t>
            </a:r>
            <a:r>
              <a:rPr lang="de-DE" dirty="0" err="1" smtClean="0">
                <a:sym typeface="Wingdings" pitchFamily="2" charset="2"/>
              </a:rPr>
              <a:t>Solawistas</a:t>
            </a:r>
            <a:r>
              <a:rPr lang="de-DE" dirty="0" smtClean="0">
                <a:sym typeface="Wingdings" pitchFamily="2" charset="2"/>
              </a:rPr>
              <a:t>“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Issues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>
              <a:buNone/>
            </a:pPr>
            <a:r>
              <a:rPr lang="de-DE" sz="2000" dirty="0" smtClean="0"/>
              <a:t>Bedarf der Spezifizierung aufgefundener </a:t>
            </a:r>
            <a:r>
              <a:rPr lang="de-DE" sz="2000" dirty="0" err="1" smtClean="0"/>
              <a:t>Issues</a:t>
            </a:r>
            <a:r>
              <a:rPr lang="de-DE" sz="2000" dirty="0" smtClean="0"/>
              <a:t> als </a:t>
            </a:r>
            <a:r>
              <a:rPr lang="de-DE" sz="2000" dirty="0" err="1" smtClean="0"/>
              <a:t>Issues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change</a:t>
            </a:r>
            <a:r>
              <a:rPr lang="de-DE" sz="2000" dirty="0" smtClean="0"/>
              <a:t> </a:t>
            </a:r>
            <a:r>
              <a:rPr lang="de-DE" sz="2000" dirty="0" err="1" smtClean="0"/>
              <a:t>agency</a:t>
            </a:r>
            <a:r>
              <a:rPr lang="de-DE" sz="2000" dirty="0" smtClean="0"/>
              <a:t>: z.B. </a:t>
            </a:r>
          </a:p>
          <a:p>
            <a:pPr>
              <a:buFontTx/>
              <a:buChar char="-"/>
            </a:pPr>
            <a:r>
              <a:rPr lang="de-DE" sz="2000" dirty="0" smtClean="0"/>
              <a:t>Gemeinschaftsgarten</a:t>
            </a:r>
          </a:p>
          <a:p>
            <a:pPr>
              <a:buFontTx/>
              <a:buChar char="-"/>
            </a:pPr>
            <a:r>
              <a:rPr lang="de-DE" sz="2000" dirty="0" smtClean="0"/>
              <a:t>Mundraub</a:t>
            </a:r>
          </a:p>
          <a:p>
            <a:pPr>
              <a:buFontTx/>
              <a:buChar char="-"/>
            </a:pPr>
            <a:r>
              <a:rPr lang="de-DE" sz="2000" dirty="0" err="1" smtClean="0"/>
              <a:t>Solawi</a:t>
            </a: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err="1" smtClean="0"/>
              <a:t>Carrot</a:t>
            </a:r>
            <a:r>
              <a:rPr lang="de-DE" sz="2000" dirty="0" smtClean="0"/>
              <a:t> Mob</a:t>
            </a:r>
          </a:p>
          <a:p>
            <a:pPr>
              <a:buFontTx/>
              <a:buChar char="-"/>
            </a:pPr>
            <a:r>
              <a:rPr lang="de-DE" sz="2000" dirty="0" err="1" smtClean="0"/>
              <a:t>Foodsharing</a:t>
            </a: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smtClean="0"/>
              <a:t>Essbare Stadt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Konzepte von </a:t>
            </a:r>
            <a:r>
              <a:rPr lang="de-DE" sz="2000" dirty="0" err="1" smtClean="0"/>
              <a:t>change</a:t>
            </a:r>
            <a:r>
              <a:rPr lang="de-DE" sz="2000" dirty="0" smtClean="0"/>
              <a:t> </a:t>
            </a:r>
            <a:r>
              <a:rPr lang="de-DE" sz="2000" dirty="0" err="1" smtClean="0"/>
              <a:t>agency</a:t>
            </a:r>
            <a:r>
              <a:rPr lang="de-DE" sz="2000" dirty="0" smtClean="0"/>
              <a:t> beinhalten:</a:t>
            </a:r>
          </a:p>
          <a:p>
            <a:pPr>
              <a:buNone/>
            </a:pPr>
            <a:r>
              <a:rPr lang="de-DE" sz="2000" dirty="0" smtClean="0"/>
              <a:t>-   </a:t>
            </a:r>
            <a:r>
              <a:rPr lang="de-DE" sz="2000" dirty="0" err="1" smtClean="0"/>
              <a:t>Motivationale</a:t>
            </a:r>
            <a:r>
              <a:rPr lang="de-DE" sz="2000" dirty="0" smtClean="0"/>
              <a:t> Frames (Warum habe ich Lust darauf)</a:t>
            </a:r>
          </a:p>
          <a:p>
            <a:pPr>
              <a:buFontTx/>
              <a:buChar char="-"/>
            </a:pPr>
            <a:r>
              <a:rPr lang="de-DE" sz="2000" dirty="0" smtClean="0"/>
              <a:t>Diskursive Absicherung (Warum ist das ökologisch)</a:t>
            </a:r>
          </a:p>
          <a:p>
            <a:pPr>
              <a:buFontTx/>
              <a:buChar char="-"/>
            </a:pPr>
            <a:r>
              <a:rPr lang="de-DE" sz="2000" dirty="0" smtClean="0"/>
              <a:t>Praktiken (Was macht man dann)</a:t>
            </a:r>
          </a:p>
          <a:p>
            <a:pPr>
              <a:buFontTx/>
              <a:buChar char="-"/>
            </a:pPr>
            <a:r>
              <a:rPr lang="de-DE" sz="2000" dirty="0" smtClean="0"/>
              <a:t>Etwas Geheimnisvolles…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Generative Metaphern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752528"/>
          </a:xfrm>
        </p:spPr>
        <p:txBody>
          <a:bodyPr/>
          <a:lstStyle/>
          <a:p>
            <a:r>
              <a:rPr lang="de-DE" dirty="0" smtClean="0"/>
              <a:t>Ein Pinsel ist eine Pumpe (Donald S. Schön)</a:t>
            </a:r>
          </a:p>
          <a:p>
            <a:r>
              <a:rPr lang="de-DE" dirty="0" smtClean="0"/>
              <a:t>Sozial ist was Arbeit schafft (</a:t>
            </a:r>
            <a:r>
              <a:rPr lang="de-DE" dirty="0" err="1" smtClean="0"/>
              <a:t>Krönig</a:t>
            </a:r>
            <a:r>
              <a:rPr lang="de-DE" dirty="0" smtClean="0"/>
              <a:t>)</a:t>
            </a:r>
          </a:p>
          <a:p>
            <a:r>
              <a:rPr lang="de-DE" dirty="0" smtClean="0"/>
              <a:t>Solidarische Landwirtschaft </a:t>
            </a:r>
          </a:p>
          <a:p>
            <a:r>
              <a:rPr lang="de-DE" dirty="0" smtClean="0">
                <a:sym typeface="Wingdings" pitchFamily="2" charset="2"/>
              </a:rPr>
              <a:t>„Die Stadt ist unser Garten“ (Urban Gardening Manifest)</a:t>
            </a:r>
            <a:endParaRPr lang="de-DE" dirty="0" smtClean="0"/>
          </a:p>
          <a:p>
            <a:r>
              <a:rPr lang="de-DE" dirty="0" smtClean="0"/>
              <a:t>Mundraub für Pflücken öffentlichen Obstes</a:t>
            </a:r>
          </a:p>
          <a:p>
            <a:r>
              <a:rPr lang="de-DE" dirty="0" smtClean="0"/>
              <a:t>Lebensmittel retten (</a:t>
            </a:r>
            <a:r>
              <a:rPr lang="de-DE" dirty="0" err="1" smtClean="0"/>
              <a:t>foodsharing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pPr algn="l"/>
            <a:r>
              <a:rPr lang="de-DE" sz="4000" dirty="0" smtClean="0"/>
              <a:t>Vom Handeln zum Wissen… (ANU) 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84576"/>
          </a:xfrm>
        </p:spPr>
        <p:txBody>
          <a:bodyPr/>
          <a:lstStyle/>
          <a:p>
            <a:r>
              <a:rPr lang="de-DE" sz="2400" dirty="0" smtClean="0"/>
              <a:t>Wege in nachhaltige Partizipationsinnovationen: „Der Junge und das Meer“ Starke lebensverändernde Momente als Movens für transformatives Engagement. </a:t>
            </a:r>
            <a:r>
              <a:rPr lang="de-DE" sz="2400" dirty="0" smtClean="0">
                <a:sym typeface="Wingdings" pitchFamily="2" charset="2"/>
              </a:rPr>
              <a:t> Stephane Hessel: Empört Euch!  Gemeinschaftsgärten sind Frauensache</a:t>
            </a:r>
          </a:p>
          <a:p>
            <a:r>
              <a:rPr lang="de-DE" sz="2400" dirty="0" smtClean="0">
                <a:sym typeface="Wingdings" pitchFamily="2" charset="2"/>
              </a:rPr>
              <a:t>- Raphael </a:t>
            </a:r>
            <a:r>
              <a:rPr lang="de-DE" sz="2400" dirty="0" err="1" smtClean="0">
                <a:sym typeface="Wingdings" pitchFamily="2" charset="2"/>
              </a:rPr>
              <a:t>Fellmer</a:t>
            </a:r>
            <a:r>
              <a:rPr lang="de-DE" sz="2400" dirty="0" smtClean="0">
                <a:sym typeface="Wingdings" pitchFamily="2" charset="2"/>
              </a:rPr>
              <a:t> eine Bootsfahrt über den Atlantik </a:t>
            </a:r>
          </a:p>
          <a:p>
            <a:r>
              <a:rPr lang="de-DE" sz="2400" dirty="0" smtClean="0">
                <a:sym typeface="Wingdings" pitchFamily="2" charset="2"/>
              </a:rPr>
              <a:t>- </a:t>
            </a:r>
            <a:r>
              <a:rPr lang="de-DE" sz="2400" dirty="0" err="1" smtClean="0">
                <a:sym typeface="Wingdings" pitchFamily="2" charset="2"/>
              </a:rPr>
              <a:t>Ocean</a:t>
            </a:r>
            <a:r>
              <a:rPr lang="de-DE" sz="2400" dirty="0" smtClean="0">
                <a:sym typeface="Wingdings" pitchFamily="2" charset="2"/>
              </a:rPr>
              <a:t> </a:t>
            </a:r>
            <a:r>
              <a:rPr lang="de-DE" sz="2400" dirty="0" err="1" smtClean="0">
                <a:sym typeface="Wingdings" pitchFamily="2" charset="2"/>
              </a:rPr>
              <a:t>CleanUp</a:t>
            </a:r>
            <a:r>
              <a:rPr lang="de-DE" sz="2400" dirty="0" smtClean="0">
                <a:sym typeface="Wingdings" pitchFamily="2" charset="2"/>
              </a:rPr>
              <a:t>. Die Perspektive eines Segelnden</a:t>
            </a:r>
          </a:p>
          <a:p>
            <a:r>
              <a:rPr lang="de-DE" sz="2400" dirty="0" smtClean="0">
                <a:sym typeface="Wingdings" pitchFamily="2" charset="2"/>
              </a:rPr>
              <a:t>- Mundraub: </a:t>
            </a:r>
            <a:r>
              <a:rPr lang="de-DE" sz="2400" dirty="0" err="1" smtClean="0">
                <a:sym typeface="Wingdings" pitchFamily="2" charset="2"/>
              </a:rPr>
              <a:t>Kanutour</a:t>
            </a:r>
            <a:r>
              <a:rPr lang="de-DE" sz="2400" dirty="0" smtClean="0">
                <a:sym typeface="Wingdings" pitchFamily="2" charset="2"/>
              </a:rPr>
              <a:t> mit Freunden und das Gespräch am Lagerfeuer</a:t>
            </a:r>
          </a:p>
          <a:p>
            <a:r>
              <a:rPr lang="de-DE" sz="2400" dirty="0" smtClean="0">
                <a:sym typeface="Wingdings" pitchFamily="2" charset="2"/>
              </a:rPr>
              <a:t>- Paul Wiese: Jugendfahrten per Segelschiff eines Umweltverbandes</a:t>
            </a:r>
          </a:p>
          <a:p>
            <a:r>
              <a:rPr lang="de-DE" sz="2400" dirty="0" smtClean="0">
                <a:sym typeface="Wingdings" pitchFamily="2" charset="2"/>
              </a:rPr>
              <a:t>- Gegenmodelle zum Mann mittleren Alters und seine geliebten Autos (Leggewie/</a:t>
            </a:r>
            <a:r>
              <a:rPr lang="de-DE" sz="2400" dirty="0" err="1" smtClean="0">
                <a:sym typeface="Wingdings" pitchFamily="2" charset="2"/>
              </a:rPr>
              <a:t>Welzer</a:t>
            </a:r>
            <a:r>
              <a:rPr lang="de-DE" sz="2400" dirty="0" smtClean="0">
                <a:sym typeface="Wingdings" pitchFamily="2" charset="2"/>
              </a:rPr>
              <a:t>) sind schon vorhanden!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Varianten von Kreativität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/>
          <a:lstStyle/>
          <a:p>
            <a:r>
              <a:rPr lang="de-DE" dirty="0" smtClean="0"/>
              <a:t>Kreativität als imaginative Tätigkeit</a:t>
            </a:r>
          </a:p>
          <a:p>
            <a:r>
              <a:rPr lang="de-DE" dirty="0" smtClean="0"/>
              <a:t>Kreativität und Pragmatismus, thesengeleitete Experimente aus Basis vorhandener Skills, Improvisation</a:t>
            </a:r>
          </a:p>
          <a:p>
            <a:r>
              <a:rPr lang="de-DE" dirty="0" smtClean="0"/>
              <a:t>Kreativität und Skills durch harte Arbeit, materielles </a:t>
            </a:r>
            <a:r>
              <a:rPr lang="de-DE" dirty="0" err="1" smtClean="0"/>
              <a:t>feedback</a:t>
            </a:r>
            <a:r>
              <a:rPr lang="de-DE" dirty="0" smtClean="0"/>
              <a:t>, in stahlharten Gehäusen (Sennett)</a:t>
            </a:r>
          </a:p>
          <a:p>
            <a:r>
              <a:rPr lang="de-DE" dirty="0" smtClean="0"/>
              <a:t>Kreativität und Evolution (Leggewie)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Kreativität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02944"/>
          </a:xfrm>
        </p:spPr>
        <p:txBody>
          <a:bodyPr/>
          <a:lstStyle/>
          <a:p>
            <a:r>
              <a:rPr lang="de-DE" sz="1800" dirty="0" err="1" smtClean="0"/>
              <a:t>Dzudzek</a:t>
            </a:r>
            <a:r>
              <a:rPr lang="de-DE" sz="1800" dirty="0" smtClean="0"/>
              <a:t>, Iris. </a:t>
            </a:r>
            <a:r>
              <a:rPr lang="de-DE" sz="1800" i="1" dirty="0" smtClean="0"/>
              <a:t>Kreativpolitik: Über Die Machteffekte Einer Neuen Regierungsform Des Städtischen. Bielefeld: </a:t>
            </a:r>
            <a:r>
              <a:rPr lang="de-DE" sz="1800" i="1" dirty="0" err="1" smtClean="0"/>
              <a:t>transcript</a:t>
            </a:r>
            <a:r>
              <a:rPr lang="de-DE" sz="1800" i="1" dirty="0" smtClean="0"/>
              <a:t>, 2016.</a:t>
            </a:r>
          </a:p>
          <a:p>
            <a:r>
              <a:rPr lang="de-DE" sz="1800" dirty="0" smtClean="0"/>
              <a:t>Göttlich, Udo, </a:t>
            </a:r>
            <a:r>
              <a:rPr lang="de-DE" sz="1800" dirty="0" err="1" smtClean="0"/>
              <a:t>and</a:t>
            </a:r>
            <a:r>
              <a:rPr lang="de-DE" sz="1800" dirty="0" smtClean="0"/>
              <a:t> Ronald Kurt, </a:t>
            </a:r>
            <a:r>
              <a:rPr lang="de-DE" sz="1800" dirty="0" err="1" smtClean="0"/>
              <a:t>eds</a:t>
            </a:r>
            <a:r>
              <a:rPr lang="de-DE" sz="1800" dirty="0" smtClean="0"/>
              <a:t>. </a:t>
            </a:r>
            <a:r>
              <a:rPr lang="de-DE" sz="1800" i="1" dirty="0" smtClean="0"/>
              <a:t>Kreativität Und Improvisation. Soziologische Positionen. Wiesbaden: Springer VS, 2012.</a:t>
            </a:r>
          </a:p>
          <a:p>
            <a:r>
              <a:rPr lang="de-DE" sz="1800" dirty="0" smtClean="0"/>
              <a:t>Hartmann, Martin. </a:t>
            </a:r>
            <a:r>
              <a:rPr lang="de-DE" sz="1800" i="1" dirty="0" smtClean="0"/>
              <a:t>Die Kreativität Der Gewohnheit: Grundzüge Einer </a:t>
            </a:r>
            <a:r>
              <a:rPr lang="de-DE" sz="1800" i="1" dirty="0" err="1" smtClean="0"/>
              <a:t>Pragmatistischen</a:t>
            </a:r>
            <a:r>
              <a:rPr lang="de-DE" sz="1800" i="1" dirty="0" smtClean="0"/>
              <a:t> Demokratietheorie. Frankfurt am Main: Campus, 2003.</a:t>
            </a:r>
          </a:p>
          <a:p>
            <a:r>
              <a:rPr lang="de-DE" sz="1800" dirty="0" err="1" smtClean="0"/>
              <a:t>Joas</a:t>
            </a:r>
            <a:r>
              <a:rPr lang="de-DE" sz="1800" dirty="0" smtClean="0"/>
              <a:t>, Hans. </a:t>
            </a:r>
            <a:r>
              <a:rPr lang="de-DE" sz="1800" i="1" dirty="0" smtClean="0"/>
              <a:t>Die Kreativität Des Handelns. Frankfurt am Main: Suhrkamp, 1992.</a:t>
            </a:r>
          </a:p>
          <a:p>
            <a:r>
              <a:rPr lang="de-DE" sz="1800" dirty="0" smtClean="0"/>
              <a:t>Leggewie, Claus. "Politische Kreativität. Über Das Neue in Der Politik - Und in Der Politikwissenschaft." In </a:t>
            </a:r>
            <a:r>
              <a:rPr lang="de-DE" sz="1800" i="1" dirty="0" smtClean="0"/>
              <a:t>Wozu Politikwissenschaft. Über Das Neue in Der Politik, </a:t>
            </a:r>
            <a:r>
              <a:rPr lang="de-DE" sz="1800" i="1" dirty="0" err="1" smtClean="0"/>
              <a:t>edited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by</a:t>
            </a:r>
            <a:r>
              <a:rPr lang="de-DE" sz="1800" i="1" dirty="0" smtClean="0"/>
              <a:t> Claus Leggewie, 3-18. Darmstadt: Wissenschaftliche Buchgesellschaft, 1994.</a:t>
            </a:r>
          </a:p>
          <a:p>
            <a:r>
              <a:rPr lang="de-DE" sz="1800" dirty="0" err="1" smtClean="0"/>
              <a:t>Reckwitz</a:t>
            </a:r>
            <a:r>
              <a:rPr lang="de-DE" sz="1800" dirty="0" smtClean="0"/>
              <a:t>, Andreas. </a:t>
            </a:r>
            <a:r>
              <a:rPr lang="de-DE" sz="1800" i="1" dirty="0" smtClean="0"/>
              <a:t>Die Erfindung Der Kreativität. Zum Prozess Gesellschaftlicher Ästhetisierung. Berlin: Suhrkamp, 2012.</a:t>
            </a:r>
          </a:p>
          <a:p>
            <a:r>
              <a:rPr lang="de-DE" sz="1800" dirty="0" smtClean="0"/>
              <a:t>Hauschild, Alexander. "Von Der Kunst, </a:t>
            </a:r>
            <a:r>
              <a:rPr lang="de-DE" sz="1800" dirty="0" err="1" smtClean="0"/>
              <a:t>Bürger_in</a:t>
            </a:r>
            <a:r>
              <a:rPr lang="de-DE" sz="1800" dirty="0" smtClean="0"/>
              <a:t> Zu Sein. Politische Imagination, Kreativität Und Des Zentrum Für Politische Schönheit " </a:t>
            </a:r>
            <a:r>
              <a:rPr lang="de-DE" sz="1800" i="1" dirty="0" smtClean="0"/>
              <a:t>Forschungsjournal Soziale Bewegungen 29, </a:t>
            </a:r>
            <a:r>
              <a:rPr lang="de-DE" sz="1800" i="1" dirty="0" err="1" smtClean="0"/>
              <a:t>no</a:t>
            </a:r>
            <a:r>
              <a:rPr lang="de-DE" sz="1800" i="1" dirty="0" smtClean="0"/>
              <a:t>. 2 (2016): 50-60.</a:t>
            </a:r>
          </a:p>
          <a:p>
            <a:endParaRPr lang="de-DE" sz="1800" i="1" dirty="0" smtClean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pPr algn="l"/>
            <a:r>
              <a:rPr lang="de-DE" sz="3600" dirty="0" err="1" smtClean="0"/>
              <a:t>Partizipative</a:t>
            </a:r>
            <a:r>
              <a:rPr lang="de-DE" sz="3600" dirty="0" smtClean="0"/>
              <a:t> Repräsentationsformen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6"/>
          </a:xfrm>
        </p:spPr>
        <p:txBody>
          <a:bodyPr/>
          <a:lstStyle/>
          <a:p>
            <a:r>
              <a:rPr lang="de-DE" dirty="0" err="1" smtClean="0"/>
              <a:t>Empowerment</a:t>
            </a:r>
            <a:r>
              <a:rPr lang="de-DE" dirty="0" smtClean="0"/>
              <a:t>, Agency, Artikulation, Aneignung </a:t>
            </a:r>
          </a:p>
          <a:p>
            <a:r>
              <a:rPr lang="de-DE" dirty="0" smtClean="0"/>
              <a:t>Ein Gemeinschaftsgarten (Claim-</a:t>
            </a:r>
            <a:r>
              <a:rPr lang="de-DE" dirty="0" err="1" smtClean="0"/>
              <a:t>Maker</a:t>
            </a:r>
            <a:r>
              <a:rPr lang="de-DE" dirty="0" smtClean="0"/>
              <a:t>) repräsentiert interessierte Stadtgärtner(</a:t>
            </a:r>
            <a:r>
              <a:rPr lang="de-DE" dirty="0" err="1" smtClean="0"/>
              <a:t>subject</a:t>
            </a:r>
            <a:r>
              <a:rPr lang="de-DE" dirty="0" smtClean="0"/>
              <a:t>) für das Anliegen </a:t>
            </a:r>
            <a:r>
              <a:rPr lang="de-DE" dirty="0" err="1" smtClean="0"/>
              <a:t>lebbare</a:t>
            </a:r>
            <a:r>
              <a:rPr lang="de-DE" dirty="0" smtClean="0"/>
              <a:t> Stadt (</a:t>
            </a:r>
            <a:r>
              <a:rPr lang="de-DE" dirty="0" err="1" smtClean="0"/>
              <a:t>object-ive</a:t>
            </a:r>
            <a:r>
              <a:rPr lang="de-DE" dirty="0" smtClean="0"/>
              <a:t>) im Sinne von Mensch und Umwelt (</a:t>
            </a:r>
            <a:r>
              <a:rPr lang="de-DE" dirty="0" err="1" smtClean="0"/>
              <a:t>referent</a:t>
            </a:r>
            <a:r>
              <a:rPr lang="de-DE" dirty="0" smtClean="0"/>
              <a:t>) in der Stadt (</a:t>
            </a:r>
            <a:r>
              <a:rPr lang="de-DE" dirty="0" err="1" smtClean="0"/>
              <a:t>audience</a:t>
            </a:r>
            <a:r>
              <a:rPr lang="de-DE" dirty="0" smtClean="0"/>
              <a:t>)</a:t>
            </a:r>
          </a:p>
          <a:p>
            <a:endParaRPr lang="de-DE" sz="1800" dirty="0" smtClean="0"/>
          </a:p>
          <a:p>
            <a:r>
              <a:rPr lang="de-DE" sz="2400" dirty="0" err="1" smtClean="0"/>
              <a:t>Maker</a:t>
            </a:r>
            <a:r>
              <a:rPr lang="de-DE" sz="2400" dirty="0" smtClean="0"/>
              <a:t> &lt;-&gt; </a:t>
            </a:r>
            <a:r>
              <a:rPr lang="de-DE" sz="2400" dirty="0" err="1" smtClean="0"/>
              <a:t>Subject</a:t>
            </a:r>
            <a:r>
              <a:rPr lang="de-DE" sz="2400" dirty="0" smtClean="0"/>
              <a:t> &lt;-&gt; </a:t>
            </a:r>
            <a:r>
              <a:rPr lang="de-DE" sz="2400" dirty="0" err="1" smtClean="0"/>
              <a:t>Object</a:t>
            </a:r>
            <a:r>
              <a:rPr lang="de-DE" sz="2400" dirty="0" smtClean="0"/>
              <a:t> &lt;-&gt; Referent &lt;-&gt; </a:t>
            </a:r>
            <a:r>
              <a:rPr lang="de-DE" sz="2400" dirty="0" err="1" smtClean="0"/>
              <a:t>Audience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Wilde, Pieter. "Representative Claims Analysis: Theory Meets Method." </a:t>
            </a:r>
            <a:r>
              <a:rPr lang="en-US" i="1" dirty="0" smtClean="0"/>
              <a:t>Journal of European Public Policy 20, no. 2 (2013): 278-94.</a:t>
            </a:r>
          </a:p>
          <a:p>
            <a:r>
              <a:rPr lang="en-US" dirty="0" err="1" smtClean="0"/>
              <a:t>Saward</a:t>
            </a:r>
            <a:r>
              <a:rPr lang="en-US" dirty="0" smtClean="0"/>
              <a:t>, Michael. </a:t>
            </a:r>
            <a:r>
              <a:rPr lang="en-US" i="1" dirty="0" smtClean="0"/>
              <a:t>The Representative Claim. Oxford: Oxford University Press, 2010.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/>
              <a:t>Transnationale</a:t>
            </a:r>
            <a:r>
              <a:rPr lang="en-GB" sz="2400" dirty="0" smtClean="0"/>
              <a:t> </a:t>
            </a:r>
            <a:r>
              <a:rPr lang="en-GB" sz="2400" dirty="0" err="1" smtClean="0"/>
              <a:t>Bezüge</a:t>
            </a:r>
            <a:endParaRPr lang="en-GB" sz="2400" dirty="0" smtClean="0"/>
          </a:p>
          <a:p>
            <a:r>
              <a:rPr lang="en-GB" sz="2400" dirty="0" err="1" smtClean="0"/>
              <a:t>Länderunterschiede</a:t>
            </a:r>
            <a:r>
              <a:rPr lang="en-GB" sz="2400" dirty="0" smtClean="0"/>
              <a:t>, </a:t>
            </a:r>
            <a:r>
              <a:rPr lang="en-GB" sz="2400" dirty="0" err="1" smtClean="0"/>
              <a:t>Verantwortungszuschreibung</a:t>
            </a:r>
            <a:endParaRPr lang="en-GB" sz="2400" dirty="0" smtClean="0"/>
          </a:p>
          <a:p>
            <a:r>
              <a:rPr lang="en-GB" sz="2400" dirty="0" err="1" smtClean="0"/>
              <a:t>Quer-Wanderung</a:t>
            </a:r>
            <a:r>
              <a:rPr lang="en-GB" sz="2400" dirty="0" smtClean="0"/>
              <a:t>, </a:t>
            </a:r>
            <a:r>
              <a:rPr lang="en-GB" sz="2400" dirty="0" err="1" smtClean="0"/>
              <a:t>Diffussion</a:t>
            </a:r>
            <a:r>
              <a:rPr lang="en-GB" sz="2400" dirty="0" smtClean="0"/>
              <a:t> in </a:t>
            </a:r>
            <a:r>
              <a:rPr lang="en-GB" sz="2400" dirty="0" err="1" smtClean="0"/>
              <a:t>Solawi</a:t>
            </a:r>
            <a:r>
              <a:rPr lang="en-GB" sz="2400" dirty="0" smtClean="0"/>
              <a:t>,</a:t>
            </a:r>
          </a:p>
          <a:p>
            <a:r>
              <a:rPr lang="en-GB" sz="2400" dirty="0" err="1" smtClean="0"/>
              <a:t>Mehrfachfunktionen</a:t>
            </a:r>
            <a:r>
              <a:rPr lang="en-GB" sz="2400" dirty="0" smtClean="0"/>
              <a:t> </a:t>
            </a:r>
            <a:r>
              <a:rPr lang="en-GB" sz="2400" dirty="0" err="1" smtClean="0"/>
              <a:t>der</a:t>
            </a:r>
            <a:r>
              <a:rPr lang="en-GB" sz="2400" dirty="0" smtClean="0"/>
              <a:t> </a:t>
            </a:r>
            <a:r>
              <a:rPr lang="en-GB" sz="2400" dirty="0" err="1" smtClean="0"/>
              <a:t>Partizipateion</a:t>
            </a:r>
            <a:endParaRPr lang="en-GB" sz="2400" dirty="0" smtClean="0"/>
          </a:p>
          <a:p>
            <a:r>
              <a:rPr lang="en-GB" sz="2400" dirty="0" err="1" smtClean="0"/>
              <a:t>Stadt</a:t>
            </a:r>
            <a:r>
              <a:rPr lang="en-GB" sz="2400" dirty="0" smtClean="0"/>
              <a:t>-Land-</a:t>
            </a:r>
            <a:r>
              <a:rPr lang="en-GB" sz="2400" dirty="0" err="1" smtClean="0"/>
              <a:t>Unterschied</a:t>
            </a:r>
            <a:endParaRPr lang="en-GB" sz="2400" dirty="0" smtClean="0"/>
          </a:p>
          <a:p>
            <a:r>
              <a:rPr lang="en-GB" sz="2400" dirty="0" err="1" smtClean="0"/>
              <a:t>Alteingesessene</a:t>
            </a:r>
            <a:r>
              <a:rPr lang="en-GB" sz="2400" dirty="0" smtClean="0"/>
              <a:t> </a:t>
            </a:r>
            <a:r>
              <a:rPr lang="en-GB" sz="2400" dirty="0" err="1" smtClean="0"/>
              <a:t>Verhaltensweisen</a:t>
            </a:r>
            <a:r>
              <a:rPr lang="en-GB" sz="2400" dirty="0" smtClean="0"/>
              <a:t>, </a:t>
            </a:r>
          </a:p>
          <a:p>
            <a:r>
              <a:rPr lang="en-GB" sz="2400" dirty="0" smtClean="0"/>
              <a:t>Up-scaling, </a:t>
            </a:r>
            <a:r>
              <a:rPr lang="en-GB" sz="2400" dirty="0" err="1" smtClean="0"/>
              <a:t>Rolle</a:t>
            </a:r>
            <a:r>
              <a:rPr lang="en-GB" sz="2400" dirty="0" smtClean="0"/>
              <a:t> alter </a:t>
            </a:r>
            <a:r>
              <a:rPr lang="en-GB" sz="2400" dirty="0" err="1" smtClean="0"/>
              <a:t>medien</a:t>
            </a:r>
            <a:r>
              <a:rPr lang="en-GB" sz="2400" dirty="0" smtClean="0"/>
              <a:t>, </a:t>
            </a:r>
            <a:r>
              <a:rPr lang="en-GB" sz="2400" dirty="0" err="1" smtClean="0"/>
              <a:t>überregionale</a:t>
            </a:r>
            <a:r>
              <a:rPr lang="en-GB" sz="2400" dirty="0" smtClean="0"/>
              <a:t> </a:t>
            </a:r>
            <a:r>
              <a:rPr lang="en-GB" sz="2400" dirty="0" err="1" smtClean="0"/>
              <a:t>Reichweite</a:t>
            </a:r>
            <a:r>
              <a:rPr lang="en-GB" sz="2400" dirty="0" smtClean="0"/>
              <a:t>, </a:t>
            </a:r>
            <a:r>
              <a:rPr lang="en-GB" sz="2400" dirty="0" err="1" smtClean="0"/>
              <a:t>lokal-überregional</a:t>
            </a:r>
            <a:r>
              <a:rPr lang="en-GB" sz="2400" dirty="0" smtClean="0"/>
              <a:t>,  </a:t>
            </a: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Fallbeispiel</a:t>
            </a:r>
            <a:r>
              <a:rPr lang="en-GB" dirty="0" smtClean="0"/>
              <a:t>: </a:t>
            </a:r>
            <a:r>
              <a:rPr lang="en-GB" dirty="0" err="1" smtClean="0"/>
              <a:t>Solawi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28.09.2016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SFB "Medien der Kooperation", Teilprojekt Baringhorst "Going Public", Mundo Yang &amp; Lisa Villioth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35280" cy="4895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https://wiki.solidarische-landwirtschaft.org/_media/g_kramp_solawi_posters2.pdf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/>
              <a:t>Community </a:t>
            </a:r>
            <a:r>
              <a:rPr lang="de-DE" sz="2400" dirty="0" err="1" smtClean="0"/>
              <a:t>Supported</a:t>
            </a:r>
            <a:r>
              <a:rPr lang="de-DE" sz="2400" dirty="0" smtClean="0"/>
              <a:t> </a:t>
            </a:r>
            <a:r>
              <a:rPr lang="de-DE" sz="2400" dirty="0" err="1" smtClean="0"/>
              <a:t>Agriculture</a:t>
            </a:r>
            <a:r>
              <a:rPr lang="de-DE" sz="2400" dirty="0" smtClean="0"/>
              <a:t> (CSA), seit dem autobiographischen Kinofilm „Farmer John“ (USA, 2005, Produktion &amp; Regie: </a:t>
            </a:r>
            <a:r>
              <a:rPr lang="de-DE" sz="2400" dirty="0" err="1" smtClean="0"/>
              <a:t>Taggart</a:t>
            </a:r>
            <a:r>
              <a:rPr lang="de-DE" sz="2400" dirty="0" smtClean="0"/>
              <a:t> Siegel) weltweit bekannt</a:t>
            </a:r>
          </a:p>
          <a:p>
            <a:r>
              <a:rPr lang="de-DE" sz="2400" dirty="0" smtClean="0"/>
              <a:t>Gegenbewegung zur industriellen Landwirtschaft</a:t>
            </a:r>
          </a:p>
          <a:p>
            <a:r>
              <a:rPr lang="de-DE" sz="2400" dirty="0" smtClean="0"/>
              <a:t>Verbraucher und Bauer bilden im traditionellen Sinne eine ortsgebundene wirtschaftliche Schicksalsgemeinschaft unter Auslassung komplexer Strukturen des Zwischenhandelns. </a:t>
            </a:r>
          </a:p>
          <a:p>
            <a:r>
              <a:rPr lang="de-DE" sz="2400" dirty="0" smtClean="0"/>
              <a:t>Agrar-Ökologin Katharina </a:t>
            </a:r>
            <a:r>
              <a:rPr lang="de-DE" sz="2400" dirty="0" err="1" smtClean="0"/>
              <a:t>Kraiß</a:t>
            </a:r>
            <a:endParaRPr lang="de-DE" sz="2400" dirty="0" smtClean="0"/>
          </a:p>
          <a:p>
            <a:r>
              <a:rPr lang="de-DE" sz="2400" dirty="0" smtClean="0"/>
              <a:t>2011 Gründung eines e.V.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Literatur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52528"/>
          </a:xfrm>
        </p:spPr>
        <p:txBody>
          <a:bodyPr/>
          <a:lstStyle/>
          <a:p>
            <a:r>
              <a:rPr lang="de-DE" sz="1600" dirty="0" err="1" smtClean="0"/>
              <a:t>Kraiß</a:t>
            </a:r>
            <a:r>
              <a:rPr lang="de-DE" sz="1600" dirty="0" smtClean="0"/>
              <a:t>, Katharina. "Community </a:t>
            </a:r>
            <a:r>
              <a:rPr lang="de-DE" sz="1600" dirty="0" err="1" smtClean="0"/>
              <a:t>Supported</a:t>
            </a:r>
            <a:r>
              <a:rPr lang="de-DE" sz="1600" dirty="0" smtClean="0"/>
              <a:t> </a:t>
            </a:r>
            <a:r>
              <a:rPr lang="de-DE" sz="1600" dirty="0" err="1" smtClean="0"/>
              <a:t>Agriculture</a:t>
            </a:r>
            <a:r>
              <a:rPr lang="de-DE" sz="1600" dirty="0" smtClean="0"/>
              <a:t> – Solidarische Landwirtschaft Mit Zukunft." </a:t>
            </a:r>
            <a:r>
              <a:rPr lang="de-DE" sz="1600" i="1" dirty="0" err="1" smtClean="0"/>
              <a:t>eNewsletter</a:t>
            </a:r>
            <a:r>
              <a:rPr lang="de-DE" sz="1600" i="1" dirty="0" smtClean="0"/>
              <a:t> Wegweiser Bürgergesellschaft 2015, </a:t>
            </a:r>
            <a:r>
              <a:rPr lang="de-DE" sz="1600" i="1" dirty="0" err="1" smtClean="0"/>
              <a:t>no</a:t>
            </a:r>
            <a:r>
              <a:rPr lang="de-DE" sz="1600" i="1" dirty="0" smtClean="0"/>
              <a:t>. 11 (2015): 1-6.</a:t>
            </a:r>
          </a:p>
          <a:p>
            <a:r>
              <a:rPr lang="de-DE" sz="1600" dirty="0" err="1" smtClean="0"/>
              <a:t>Kraiß</a:t>
            </a:r>
            <a:r>
              <a:rPr lang="de-DE" sz="1600" dirty="0" smtClean="0"/>
              <a:t>, Katharina, </a:t>
            </a:r>
            <a:r>
              <a:rPr lang="de-DE" sz="1600" dirty="0" err="1" smtClean="0"/>
              <a:t>and</a:t>
            </a:r>
            <a:r>
              <a:rPr lang="de-DE" sz="1600" dirty="0" smtClean="0"/>
              <a:t> Thomas  van Elsen. "Community </a:t>
            </a:r>
            <a:r>
              <a:rPr lang="de-DE" sz="1600" dirty="0" err="1" smtClean="0"/>
              <a:t>Supported</a:t>
            </a:r>
            <a:r>
              <a:rPr lang="de-DE" sz="1600" dirty="0" smtClean="0"/>
              <a:t> </a:t>
            </a:r>
            <a:r>
              <a:rPr lang="de-DE" sz="1600" dirty="0" err="1" smtClean="0"/>
              <a:t>Agriculture</a:t>
            </a:r>
            <a:r>
              <a:rPr lang="de-DE" sz="1600" dirty="0" smtClean="0"/>
              <a:t> (</a:t>
            </a:r>
            <a:r>
              <a:rPr lang="de-DE" sz="1600" dirty="0" err="1" smtClean="0"/>
              <a:t>Csa</a:t>
            </a:r>
            <a:r>
              <a:rPr lang="de-DE" sz="1600" dirty="0" smtClean="0"/>
              <a:t>) in Deutschland. Konzept, Verbreitung Und Perspektiven Von Landwirtschaftlichen Wirtschaftsgemeinschaften." </a:t>
            </a:r>
            <a:r>
              <a:rPr lang="de-DE" sz="1600" i="1" dirty="0" smtClean="0"/>
              <a:t>Lebendige Erde 2008, </a:t>
            </a:r>
            <a:r>
              <a:rPr lang="de-DE" sz="1600" i="1" dirty="0" err="1" smtClean="0"/>
              <a:t>no</a:t>
            </a:r>
            <a:r>
              <a:rPr lang="de-DE" sz="1600" i="1" dirty="0" smtClean="0"/>
              <a:t>. 8 (2008): 44-47.</a:t>
            </a:r>
          </a:p>
          <a:p>
            <a:r>
              <a:rPr lang="en-GB" sz="1600" dirty="0" err="1" smtClean="0"/>
              <a:t>Kraiß</a:t>
            </a:r>
            <a:r>
              <a:rPr lang="en-GB" sz="1600" dirty="0" smtClean="0"/>
              <a:t>, Katharina, and Thomas van </a:t>
            </a:r>
            <a:r>
              <a:rPr lang="en-GB" sz="1600" dirty="0" err="1" smtClean="0"/>
              <a:t>Elsen</a:t>
            </a:r>
            <a:r>
              <a:rPr lang="en-GB" sz="1600" dirty="0" smtClean="0"/>
              <a:t>. "Community Supported Agriculture. Win-Win-Situation </a:t>
            </a:r>
            <a:r>
              <a:rPr lang="en-GB" sz="1600" dirty="0" err="1" smtClean="0"/>
              <a:t>Für</a:t>
            </a:r>
            <a:r>
              <a:rPr lang="en-GB" sz="1600" dirty="0" smtClean="0"/>
              <a:t> </a:t>
            </a:r>
            <a:r>
              <a:rPr lang="en-GB" sz="1600" dirty="0" err="1" smtClean="0"/>
              <a:t>Landwirtschaft</a:t>
            </a:r>
            <a:r>
              <a:rPr lang="en-GB" sz="1600" dirty="0" smtClean="0"/>
              <a:t> Und </a:t>
            </a:r>
            <a:r>
              <a:rPr lang="en-GB" sz="1600" dirty="0" err="1" smtClean="0"/>
              <a:t>Verbraucher</a:t>
            </a:r>
            <a:r>
              <a:rPr lang="en-GB" sz="1600" dirty="0" smtClean="0"/>
              <a:t>  " </a:t>
            </a:r>
            <a:r>
              <a:rPr lang="en-GB" sz="1600" i="1" dirty="0" smtClean="0"/>
              <a:t>B&amp;B </a:t>
            </a:r>
            <a:r>
              <a:rPr lang="en-GB" sz="1600" i="1" dirty="0" err="1" smtClean="0"/>
              <a:t>Agrar</a:t>
            </a:r>
            <a:r>
              <a:rPr lang="en-GB" sz="1600" i="1" dirty="0" smtClean="0"/>
              <a:t> 2010, no. 4 (2010): 33-35.</a:t>
            </a:r>
          </a:p>
          <a:p>
            <a:r>
              <a:rPr lang="en-GB" sz="1600" dirty="0" smtClean="0"/>
              <a:t>———. "</a:t>
            </a:r>
            <a:r>
              <a:rPr lang="en-GB" sz="1600" dirty="0" err="1" smtClean="0"/>
              <a:t>Landwirtschaftliche</a:t>
            </a:r>
            <a:r>
              <a:rPr lang="en-GB" sz="1600" dirty="0" smtClean="0"/>
              <a:t> </a:t>
            </a:r>
            <a:r>
              <a:rPr lang="en-GB" sz="1600" dirty="0" err="1" smtClean="0"/>
              <a:t>Wirtschaftsgemeinschaften</a:t>
            </a:r>
            <a:r>
              <a:rPr lang="en-GB" sz="1600" dirty="0" smtClean="0"/>
              <a:t> (Community Supported Agriculture, </a:t>
            </a:r>
            <a:r>
              <a:rPr lang="en-GB" sz="1600" dirty="0" err="1" smtClean="0"/>
              <a:t>Csa</a:t>
            </a:r>
            <a:r>
              <a:rPr lang="en-GB" sz="1600" dirty="0" smtClean="0"/>
              <a:t>) – </a:t>
            </a:r>
            <a:r>
              <a:rPr lang="en-GB" sz="1600" dirty="0" err="1" smtClean="0"/>
              <a:t>Ein</a:t>
            </a:r>
            <a:r>
              <a:rPr lang="en-GB" sz="1600" dirty="0" smtClean="0"/>
              <a:t> </a:t>
            </a:r>
            <a:r>
              <a:rPr lang="en-GB" sz="1600" dirty="0" err="1" smtClean="0"/>
              <a:t>Weg</a:t>
            </a:r>
            <a:r>
              <a:rPr lang="en-GB" sz="1600" dirty="0" smtClean="0"/>
              <a:t> </a:t>
            </a:r>
            <a:r>
              <a:rPr lang="en-GB" sz="1600" dirty="0" err="1" smtClean="0"/>
              <a:t>Zur</a:t>
            </a:r>
            <a:r>
              <a:rPr lang="en-GB" sz="1600" dirty="0" smtClean="0"/>
              <a:t> </a:t>
            </a:r>
            <a:r>
              <a:rPr lang="en-GB" sz="1600" dirty="0" err="1" smtClean="0"/>
              <a:t>Revitalisierung</a:t>
            </a:r>
            <a:r>
              <a:rPr lang="en-GB" sz="1600" dirty="0" smtClean="0"/>
              <a:t> Des </a:t>
            </a:r>
            <a:r>
              <a:rPr lang="en-GB" sz="1600" dirty="0" err="1" smtClean="0"/>
              <a:t>Ländlichen</a:t>
            </a:r>
            <a:r>
              <a:rPr lang="en-GB" sz="1600" dirty="0" smtClean="0"/>
              <a:t> </a:t>
            </a:r>
            <a:r>
              <a:rPr lang="en-GB" sz="1600" dirty="0" err="1" smtClean="0"/>
              <a:t>Raumes</a:t>
            </a:r>
            <a:r>
              <a:rPr lang="en-GB" sz="1600" dirty="0" smtClean="0"/>
              <a:t>?" In </a:t>
            </a:r>
            <a:r>
              <a:rPr lang="en-GB" sz="1600" i="1" dirty="0" err="1" smtClean="0"/>
              <a:t>Nachhaltige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Entwicklung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Ländlicher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Räume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Chancenverbesserung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Durch</a:t>
            </a:r>
            <a:r>
              <a:rPr lang="en-GB" sz="1600" i="1" dirty="0" smtClean="0"/>
              <a:t> Innovation Und </a:t>
            </a:r>
            <a:r>
              <a:rPr lang="en-GB" sz="1600" i="1" dirty="0" err="1" smtClean="0"/>
              <a:t>Traditionspflege</a:t>
            </a:r>
            <a:r>
              <a:rPr lang="en-GB" sz="1600" i="1" dirty="0" smtClean="0"/>
              <a:t> edited by Rainer  </a:t>
            </a:r>
            <a:r>
              <a:rPr lang="en-GB" sz="1600" i="1" dirty="0" err="1" smtClean="0"/>
              <a:t>Friedel</a:t>
            </a:r>
            <a:r>
              <a:rPr lang="en-GB" sz="1600" i="1" dirty="0" smtClean="0"/>
              <a:t> and Edmund A.  </a:t>
            </a:r>
            <a:r>
              <a:rPr lang="en-GB" sz="1600" i="1" dirty="0" err="1" smtClean="0"/>
              <a:t>Spindler</a:t>
            </a:r>
            <a:r>
              <a:rPr lang="en-GB" sz="1600" i="1" dirty="0" smtClean="0"/>
              <a:t>, 183-94. Wiesbaden: Springer VS, 2009.</a:t>
            </a:r>
          </a:p>
          <a:p>
            <a:r>
              <a:rPr lang="en-GB" sz="1600" dirty="0" smtClean="0"/>
              <a:t>van </a:t>
            </a:r>
            <a:r>
              <a:rPr lang="en-GB" sz="1600" dirty="0" err="1" smtClean="0"/>
              <a:t>Elsen</a:t>
            </a:r>
            <a:r>
              <a:rPr lang="en-GB" sz="1600" dirty="0" smtClean="0"/>
              <a:t>, Thomas, and Katharina </a:t>
            </a:r>
            <a:r>
              <a:rPr lang="en-GB" sz="1600" dirty="0" err="1" smtClean="0"/>
              <a:t>Kraiß</a:t>
            </a:r>
            <a:r>
              <a:rPr lang="en-GB" sz="1600" dirty="0" smtClean="0"/>
              <a:t>. "</a:t>
            </a:r>
            <a:r>
              <a:rPr lang="en-GB" sz="1600" dirty="0" err="1" smtClean="0"/>
              <a:t>Solidarische</a:t>
            </a:r>
            <a:r>
              <a:rPr lang="en-GB" sz="1600" dirty="0" smtClean="0"/>
              <a:t> </a:t>
            </a:r>
            <a:r>
              <a:rPr lang="en-GB" sz="1600" dirty="0" err="1" smtClean="0"/>
              <a:t>Landwirtschaft</a:t>
            </a:r>
            <a:r>
              <a:rPr lang="en-GB" sz="1600" dirty="0" smtClean="0"/>
              <a:t>. Community Supported Agriculture (</a:t>
            </a:r>
            <a:r>
              <a:rPr lang="en-GB" sz="1600" dirty="0" err="1" smtClean="0"/>
              <a:t>Csa</a:t>
            </a:r>
            <a:r>
              <a:rPr lang="en-GB" sz="1600" dirty="0" smtClean="0"/>
              <a:t>) in Deutschland." In </a:t>
            </a:r>
            <a:r>
              <a:rPr lang="en-GB" sz="1600" i="1" dirty="0" err="1" smtClean="0"/>
              <a:t>Der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Kritische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Agrarbericht</a:t>
            </a:r>
            <a:r>
              <a:rPr lang="en-GB" sz="1600" i="1" dirty="0" smtClean="0"/>
              <a:t> 2012, edited by </a:t>
            </a:r>
            <a:r>
              <a:rPr lang="en-GB" sz="1600" i="1" dirty="0" err="1" smtClean="0"/>
              <a:t>AgrarBündnis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e.V</a:t>
            </a:r>
            <a:r>
              <a:rPr lang="en-GB" sz="1600" i="1" dirty="0" smtClean="0"/>
              <a:t>., 59-64. Hamm: ABL-</a:t>
            </a:r>
            <a:r>
              <a:rPr lang="en-GB" sz="1600" i="1" dirty="0" err="1" smtClean="0"/>
              <a:t>Verlag</a:t>
            </a:r>
            <a:r>
              <a:rPr lang="en-GB" sz="1600" i="1" dirty="0" smtClean="0"/>
              <a:t>, 2012.</a:t>
            </a:r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Fallbeispiel</a:t>
            </a:r>
            <a:r>
              <a:rPr lang="en-GB" dirty="0" smtClean="0"/>
              <a:t>: </a:t>
            </a:r>
            <a:r>
              <a:rPr lang="en-GB" dirty="0" err="1" smtClean="0"/>
              <a:t>Mundraub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>
          <a:xfrm>
            <a:off x="5364088" y="1124744"/>
            <a:ext cx="3322712" cy="4895056"/>
          </a:xfrm>
        </p:spPr>
        <p:txBody>
          <a:bodyPr>
            <a:normAutofit fontScale="92500" lnSpcReduction="10000"/>
          </a:bodyPr>
          <a:lstStyle/>
          <a:p>
            <a:r>
              <a:rPr lang="de-DE" sz="2000" u="sng" dirty="0" smtClean="0"/>
              <a:t>Mundraub.org</a:t>
            </a:r>
            <a:r>
              <a:rPr lang="de-DE" sz="2000" dirty="0" smtClean="0"/>
              <a:t> ist die kostenlose Online-Plattform auf der sich die „fast 40.000“ Mundräuber, die registrierten Nutzer, bewegen. Hauptfunktionsträger ist die interaktive </a:t>
            </a:r>
            <a:r>
              <a:rPr lang="de-DE" sz="2000" dirty="0" err="1" smtClean="0"/>
              <a:t>Map</a:t>
            </a:r>
            <a:r>
              <a:rPr lang="de-DE" sz="2000" dirty="0" smtClean="0"/>
              <a:t>, auf der die Nutzer Kräuter- und Obstbestände verzeichnen und per Suchfunktion lokalisieren können sowie durch eigene Aktionen und Gruppen um Mitstreiter werben können.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de-DE" sz="3200" dirty="0" smtClean="0"/>
              <a:t>Fallbeispiel: Stadtacker/</a:t>
            </a:r>
            <a:br>
              <a:rPr lang="de-DE" sz="3200" dirty="0" smtClean="0"/>
            </a:br>
            <a:r>
              <a:rPr lang="de-DE" sz="3200" dirty="0" smtClean="0"/>
              <a:t>Gemeinschaftsgärten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2239</Words>
  <Application>Microsoft Office PowerPoint</Application>
  <PresentationFormat>Bildschirmpräsentation (4:3)</PresentationFormat>
  <Paragraphs>229</Paragraphs>
  <Slides>38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0" baseType="lpstr">
      <vt:lpstr>1_Office-Design</vt:lpstr>
      <vt:lpstr>Dokument</vt:lpstr>
      <vt:lpstr>Folie 1</vt:lpstr>
      <vt:lpstr>Folie 2</vt:lpstr>
      <vt:lpstr>Folie 3</vt:lpstr>
      <vt:lpstr>Fallbeispiel: Solawi</vt:lpstr>
      <vt:lpstr>Folie 5</vt:lpstr>
      <vt:lpstr>Folie 6</vt:lpstr>
      <vt:lpstr>Literatur</vt:lpstr>
      <vt:lpstr>Fallbeispiel: Mundraub</vt:lpstr>
      <vt:lpstr>Fallbeispiel: Stadtacker/ Gemeinschaftsgärten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Multifunktionale, hybride Logik von Partizipationsinnovationen</vt:lpstr>
      <vt:lpstr>Ein Exkurs, der immer angebracht ist: </vt:lpstr>
      <vt:lpstr>Folie 20</vt:lpstr>
      <vt:lpstr>Gemeinschaftsgärten sind politische Projekte</vt:lpstr>
      <vt:lpstr>Folie 22</vt:lpstr>
      <vt:lpstr>Folie 23</vt:lpstr>
      <vt:lpstr>Folie 24</vt:lpstr>
      <vt:lpstr>Hürden und Grenzen</vt:lpstr>
      <vt:lpstr>Gelingensbedingungen</vt:lpstr>
      <vt:lpstr>Medienpraktiken und Partizipationsinnovationen</vt:lpstr>
      <vt:lpstr>Folie 28</vt:lpstr>
      <vt:lpstr>Folie 29</vt:lpstr>
      <vt:lpstr>Folie 30</vt:lpstr>
      <vt:lpstr>Issues </vt:lpstr>
      <vt:lpstr>Generative Metaphern</vt:lpstr>
      <vt:lpstr>Vom Handeln zum Wissen… (ANU) </vt:lpstr>
      <vt:lpstr>Varianten von Kreativität</vt:lpstr>
      <vt:lpstr>Kreativität</vt:lpstr>
      <vt:lpstr>Partizipative Repräsentationsformen</vt:lpstr>
      <vt:lpstr>Folie 37</vt:lpstr>
      <vt:lpstr>Folie 38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Verbraucherinformation –  Top down oder bottom up?   Neue Formen netzbasierter Generierung einer kritischen Verbraucheröffentlichkeit</dc:title>
  <dc:creator>Natalia</dc:creator>
  <cp:lastModifiedBy>cheri</cp:lastModifiedBy>
  <cp:revision>659</cp:revision>
  <dcterms:created xsi:type="dcterms:W3CDTF">2012-06-21T07:19:21Z</dcterms:created>
  <dcterms:modified xsi:type="dcterms:W3CDTF">2016-12-01T10:10:54Z</dcterms:modified>
</cp:coreProperties>
</file>