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78" r:id="rId4"/>
    <p:sldId id="277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</p:sldIdLst>
  <p:sldSz cx="9144000" cy="6858000" type="screen4x3"/>
  <p:notesSz cx="6669088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7"/>
    <p:restoredTop sz="89101"/>
  </p:normalViewPr>
  <p:slideViewPr>
    <p:cSldViewPr snapToGrid="0" snapToObjects="1">
      <p:cViewPr>
        <p:scale>
          <a:sx n="76" d="100"/>
          <a:sy n="76" d="100"/>
        </p:scale>
        <p:origin x="792" y="14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5DDB9-EC23-4B3B-9856-E7B3D69ED95E}" type="datetimeFigureOut">
              <a:rPr lang="de-DE" smtClean="0"/>
              <a:t>20.11.16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0933A-D16F-42F1-9829-9E1C83B02C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85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1333A-3640-154B-B0E1-1004876D7824}" type="datetimeFigureOut">
              <a:rPr lang="de-DE" smtClean="0"/>
              <a:t>20.11.16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33618-F28E-2A45-8B15-036F1C5B1B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2918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33618-F28E-2A45-8B15-036F1C5B1BF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892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33618-F28E-2A45-8B15-036F1C5B1BF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219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33618-F28E-2A45-8B15-036F1C5B1BF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5867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33618-F28E-2A45-8B15-036F1C5B1BF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0909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33618-F28E-2A45-8B15-036F1C5B1BF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42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33618-F28E-2A45-8B15-036F1C5B1BF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279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33618-F28E-2A45-8B15-036F1C5B1BF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426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33618-F28E-2A45-8B15-036F1C5B1BF1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443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33618-F28E-2A45-8B15-036F1C5B1BF1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25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33618-F28E-2A45-8B15-036F1C5B1BF1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631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33618-F28E-2A45-8B15-036F1C5B1BF1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176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33618-F28E-2A45-8B15-036F1C5B1BF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2099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33618-F28E-2A45-8B15-036F1C5B1BF1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04026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33618-F28E-2A45-8B15-036F1C5B1BF1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1388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33618-F28E-2A45-8B15-036F1C5B1BF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681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33618-F28E-2A45-8B15-036F1C5B1BF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8342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33618-F28E-2A45-8B15-036F1C5B1BF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822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33618-F28E-2A45-8B15-036F1C5B1BF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541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33618-F28E-2A45-8B15-036F1C5B1BF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9113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33618-F28E-2A45-8B15-036F1C5B1BF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213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33618-F28E-2A45-8B15-036F1C5B1BF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55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E383-C11B-C84F-A5E2-727E2E29FBB5}" type="datetimeFigureOut">
              <a:rPr lang="de-DE" smtClean="0"/>
              <a:t>20.11.16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85BD-68F4-D14F-B637-FCAD5DBC33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3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E383-C11B-C84F-A5E2-727E2E29FBB5}" type="datetimeFigureOut">
              <a:rPr lang="de-DE" smtClean="0"/>
              <a:t>20.11.16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85BD-68F4-D14F-B637-FCAD5DBC33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50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E383-C11B-C84F-A5E2-727E2E29FBB5}" type="datetimeFigureOut">
              <a:rPr lang="de-DE" smtClean="0"/>
              <a:t>20.11.16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85BD-68F4-D14F-B637-FCAD5DBC33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48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E383-C11B-C84F-A5E2-727E2E29FBB5}" type="datetimeFigureOut">
              <a:rPr lang="de-DE" smtClean="0"/>
              <a:t>20.11.16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85BD-68F4-D14F-B637-FCAD5DBC33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81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E383-C11B-C84F-A5E2-727E2E29FBB5}" type="datetimeFigureOut">
              <a:rPr lang="de-DE" smtClean="0"/>
              <a:t>20.11.16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85BD-68F4-D14F-B637-FCAD5DBC33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438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E383-C11B-C84F-A5E2-727E2E29FBB5}" type="datetimeFigureOut">
              <a:rPr lang="de-DE" smtClean="0"/>
              <a:t>20.11.16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85BD-68F4-D14F-B637-FCAD5DBC33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848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E383-C11B-C84F-A5E2-727E2E29FBB5}" type="datetimeFigureOut">
              <a:rPr lang="de-DE" smtClean="0"/>
              <a:t>20.11.16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85BD-68F4-D14F-B637-FCAD5DBC33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419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E383-C11B-C84F-A5E2-727E2E29FBB5}" type="datetimeFigureOut">
              <a:rPr lang="de-DE" smtClean="0"/>
              <a:t>20.11.16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85BD-68F4-D14F-B637-FCAD5DBC33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14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E383-C11B-C84F-A5E2-727E2E29FBB5}" type="datetimeFigureOut">
              <a:rPr lang="de-DE" smtClean="0"/>
              <a:t>20.11.16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85BD-68F4-D14F-B637-FCAD5DBC33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15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E383-C11B-C84F-A5E2-727E2E29FBB5}" type="datetimeFigureOut">
              <a:rPr lang="de-DE" smtClean="0"/>
              <a:t>20.11.16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85BD-68F4-D14F-B637-FCAD5DBC33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330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E383-C11B-C84F-A5E2-727E2E29FBB5}" type="datetimeFigureOut">
              <a:rPr lang="de-DE" smtClean="0"/>
              <a:t>20.11.16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85BD-68F4-D14F-B637-FCAD5DBC33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95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8E383-C11B-C84F-A5E2-727E2E29FBB5}" type="datetimeFigureOut">
              <a:rPr lang="de-DE" smtClean="0"/>
              <a:t>20.11.16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585BD-68F4-D14F-B637-FCAD5DBC330D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9611" y="0"/>
            <a:ext cx="9338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7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6217" y="1942534"/>
            <a:ext cx="7772400" cy="1470025"/>
          </a:xfrm>
        </p:spPr>
        <p:txBody>
          <a:bodyPr>
            <a:normAutofit/>
          </a:bodyPr>
          <a:lstStyle/>
          <a:p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42219" y="5038977"/>
            <a:ext cx="727762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2800" b="1" dirty="0"/>
              <a:t>‚Open </a:t>
            </a:r>
            <a:r>
              <a:rPr lang="de-DE" sz="2800" b="1" dirty="0" err="1"/>
              <a:t>or</a:t>
            </a:r>
            <a:r>
              <a:rPr lang="de-DE" sz="2800" b="1" dirty="0"/>
              <a:t> </a:t>
            </a:r>
            <a:r>
              <a:rPr lang="de-DE" sz="2800" b="1" dirty="0" err="1"/>
              <a:t>closed</a:t>
            </a:r>
            <a:r>
              <a:rPr lang="de-DE" sz="2800" b="1" dirty="0"/>
              <a:t>’: Ordnungspolitik und digitale Netze in den 1980er </a:t>
            </a:r>
            <a:r>
              <a:rPr lang="de-DE" sz="2800" b="1" dirty="0" smtClean="0"/>
              <a:t>Jahren</a:t>
            </a:r>
            <a:endParaRPr lang="de-DE" sz="2800" b="1" dirty="0" smtClean="0">
              <a:solidFill>
                <a:prstClr val="black"/>
              </a:solidFill>
            </a:endParaRPr>
          </a:p>
          <a:p>
            <a:pPr lvl="0" algn="ctr"/>
            <a:r>
              <a:rPr lang="de-DE" sz="2000" i="1" dirty="0" smtClean="0">
                <a:solidFill>
                  <a:prstClr val="black"/>
                </a:solidFill>
              </a:rPr>
              <a:t>Christian Henrich-Franke</a:t>
            </a:r>
            <a:endParaRPr lang="de-DE" sz="2000" i="1" dirty="0">
              <a:solidFill>
                <a:prstClr val="black"/>
              </a:solidFill>
            </a:endParaRPr>
          </a:p>
        </p:txBody>
      </p:sp>
      <p:pic>
        <p:nvPicPr>
          <p:cNvPr id="4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42" y="1309079"/>
            <a:ext cx="67691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67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866377" y="166008"/>
            <a:ext cx="7277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600" b="1" dirty="0"/>
              <a:t>‚Open </a:t>
            </a:r>
            <a:r>
              <a:rPr lang="de-DE" sz="1600" b="1" dirty="0" err="1"/>
              <a:t>or</a:t>
            </a:r>
            <a:r>
              <a:rPr lang="de-DE" sz="1600" b="1" dirty="0"/>
              <a:t> </a:t>
            </a:r>
            <a:r>
              <a:rPr lang="de-DE" sz="1600" b="1" dirty="0" err="1"/>
              <a:t>closed</a:t>
            </a:r>
            <a:r>
              <a:rPr lang="de-DE" sz="1600" b="1" dirty="0"/>
              <a:t>’: </a:t>
            </a:r>
          </a:p>
          <a:p>
            <a:pPr lvl="0" algn="ctr"/>
            <a:r>
              <a:rPr lang="de-DE" sz="1600" b="1" dirty="0"/>
              <a:t>Ordnungspolitik und digitale Netze in den 1980er Jahren</a:t>
            </a:r>
            <a:endParaRPr lang="de-DE" sz="1600" b="1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372225" y="1040102"/>
            <a:ext cx="2771775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lr>
                <a:srgbClr val="030385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dirty="0" smtClean="0">
                <a:latin typeface="+mn-lt"/>
              </a:rPr>
              <a:t>Einleitung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 smtClean="0">
                <a:latin typeface="+mn-lt"/>
              </a:rPr>
              <a:t>Hintergrund-überlegungen </a:t>
            </a:r>
            <a:r>
              <a:rPr lang="de-DE" sz="2000" dirty="0">
                <a:latin typeface="+mn-lt"/>
              </a:rPr>
              <a:t>zu großtechnischen Systemen </a:t>
            </a:r>
            <a:endParaRPr lang="de-DE" altLang="de-DE" sz="20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b="1" i="1" dirty="0">
                <a:latin typeface="+mn-lt"/>
              </a:rPr>
              <a:t>Historische Wurzeln regulierter Märkte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Anlässe ordnungspolitischer Diskussionen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Ordnungspolitik und Telekommunikation in den 1980er Jahren </a:t>
            </a:r>
            <a:endParaRPr lang="de-DE" altLang="de-DE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dirty="0" smtClean="0">
                <a:latin typeface="+mn-lt"/>
              </a:rPr>
              <a:t>Fazit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en-GB" altLang="de-DE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 typeface="Arial" charset="0"/>
              <a:buAutoNum type="arabicPeriod"/>
            </a:pPr>
            <a:endParaRPr lang="en-GB" altLang="de-DE" sz="1600" dirty="0"/>
          </a:p>
        </p:txBody>
      </p:sp>
      <p:sp>
        <p:nvSpPr>
          <p:cNvPr id="2" name="Textfeld 1"/>
          <p:cNvSpPr txBox="1"/>
          <p:nvPr/>
        </p:nvSpPr>
        <p:spPr>
          <a:xfrm>
            <a:off x="186267" y="1473200"/>
            <a:ext cx="555413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b="1" i="1" dirty="0" smtClean="0"/>
              <a:t>Pluralisierung </a:t>
            </a:r>
            <a:r>
              <a:rPr lang="de-DE" sz="2000" b="1" i="1" dirty="0"/>
              <a:t>der Begründung des Anbieter-Monopols</a:t>
            </a:r>
          </a:p>
          <a:p>
            <a:pPr marL="742950" lvl="1" indent="-285750">
              <a:buFont typeface="Arial" charset="0"/>
              <a:buChar char="•"/>
            </a:pPr>
            <a:endParaRPr lang="de-DE" sz="2000" dirty="0" smtClean="0"/>
          </a:p>
          <a:p>
            <a:pPr marL="742950" lvl="1" indent="-285750">
              <a:buFont typeface="Arial" charset="0"/>
              <a:buChar char="•"/>
            </a:pPr>
            <a:r>
              <a:rPr lang="de-DE" sz="2000" dirty="0" smtClean="0"/>
              <a:t>Merkantilismus </a:t>
            </a:r>
            <a:r>
              <a:rPr lang="de-DE" sz="2000" dirty="0"/>
              <a:t>(17./18. Jahrhundert): </a:t>
            </a:r>
            <a:r>
              <a:rPr lang="de-DE" sz="2000" b="1" i="1" dirty="0" smtClean="0"/>
              <a:t>machtpolitische Begründung</a:t>
            </a:r>
            <a:endParaRPr lang="de-DE" sz="2000" b="1" i="1" dirty="0"/>
          </a:p>
          <a:p>
            <a:pPr marL="742950" lvl="1" indent="-285750">
              <a:buFont typeface="Arial" charset="0"/>
              <a:buChar char="•"/>
            </a:pPr>
            <a:endParaRPr lang="de-DE" sz="2000" dirty="0" smtClean="0"/>
          </a:p>
          <a:p>
            <a:pPr marL="742950" lvl="1" indent="-285750">
              <a:buFont typeface="Arial" charset="0"/>
              <a:buChar char="•"/>
            </a:pPr>
            <a:r>
              <a:rPr lang="de-DE" sz="2000" dirty="0" smtClean="0"/>
              <a:t>Neomerkantilismus </a:t>
            </a:r>
            <a:r>
              <a:rPr lang="de-DE" sz="2000" dirty="0"/>
              <a:t>(19. Jahrhundert): </a:t>
            </a:r>
            <a:r>
              <a:rPr lang="de-DE" sz="2000" b="1" i="1" dirty="0"/>
              <a:t>gemeinwirtschaftliche Begründung</a:t>
            </a:r>
          </a:p>
          <a:p>
            <a:pPr marL="742950" lvl="1" indent="-285750">
              <a:buFont typeface="Arial" charset="0"/>
              <a:buChar char="•"/>
            </a:pPr>
            <a:endParaRPr lang="de-DE" sz="2000" dirty="0" smtClean="0"/>
          </a:p>
          <a:p>
            <a:pPr marL="742950" lvl="1" indent="-285750">
              <a:buFont typeface="Arial" charset="0"/>
              <a:buChar char="•"/>
            </a:pPr>
            <a:r>
              <a:rPr lang="de-DE" sz="2000" dirty="0" smtClean="0"/>
              <a:t>Keynesianismus </a:t>
            </a:r>
            <a:r>
              <a:rPr lang="de-DE" sz="2000" dirty="0"/>
              <a:t>(20. Jahrhundert): </a:t>
            </a:r>
            <a:r>
              <a:rPr lang="de-DE" sz="2000" b="1" i="1" dirty="0"/>
              <a:t>Gemeinwohl und soziale Fürsorge </a:t>
            </a:r>
          </a:p>
          <a:p>
            <a:pPr marL="285750" indent="-285750">
              <a:buFont typeface="Arial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865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866377" y="166008"/>
            <a:ext cx="7277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600" b="1" dirty="0"/>
              <a:t>‚Open </a:t>
            </a:r>
            <a:r>
              <a:rPr lang="de-DE" sz="1600" b="1" dirty="0" err="1"/>
              <a:t>or</a:t>
            </a:r>
            <a:r>
              <a:rPr lang="de-DE" sz="1600" b="1" dirty="0"/>
              <a:t> </a:t>
            </a:r>
            <a:r>
              <a:rPr lang="de-DE" sz="1600" b="1" dirty="0" err="1"/>
              <a:t>closed</a:t>
            </a:r>
            <a:r>
              <a:rPr lang="de-DE" sz="1600" b="1" dirty="0"/>
              <a:t>’: </a:t>
            </a:r>
          </a:p>
          <a:p>
            <a:pPr lvl="0" algn="ctr"/>
            <a:r>
              <a:rPr lang="de-DE" sz="1600" b="1" dirty="0"/>
              <a:t>Ordnungspolitik und digitale Netze in den 1980er Jahren</a:t>
            </a:r>
            <a:endParaRPr lang="de-DE" sz="1600" b="1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372225" y="1040102"/>
            <a:ext cx="2771775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lr>
                <a:srgbClr val="030385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dirty="0" smtClean="0">
                <a:latin typeface="+mn-lt"/>
              </a:rPr>
              <a:t>Einleitung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 smtClean="0">
                <a:latin typeface="+mn-lt"/>
              </a:rPr>
              <a:t>Hintergrund-überlegungen </a:t>
            </a:r>
            <a:r>
              <a:rPr lang="de-DE" sz="2000" dirty="0">
                <a:latin typeface="+mn-lt"/>
              </a:rPr>
              <a:t>zu großtechnischen Systemen </a:t>
            </a:r>
            <a:endParaRPr lang="de-DE" altLang="de-DE" sz="20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b="1" i="1" dirty="0">
                <a:latin typeface="+mn-lt"/>
              </a:rPr>
              <a:t>Historische Wurzeln regulierter Märkte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Anlässe ordnungspolitischer Diskussionen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Ordnungspolitik und Telekommunikation in den 1980er Jahren </a:t>
            </a:r>
            <a:endParaRPr lang="de-DE" altLang="de-DE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dirty="0" smtClean="0">
                <a:latin typeface="+mn-lt"/>
              </a:rPr>
              <a:t>Fazit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en-GB" altLang="de-DE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 typeface="Arial" charset="0"/>
              <a:buAutoNum type="arabicPeriod"/>
            </a:pPr>
            <a:endParaRPr lang="en-GB" altLang="de-DE" sz="1600" dirty="0"/>
          </a:p>
        </p:txBody>
      </p:sp>
      <p:sp>
        <p:nvSpPr>
          <p:cNvPr id="2" name="Textfeld 1"/>
          <p:cNvSpPr txBox="1"/>
          <p:nvPr/>
        </p:nvSpPr>
        <p:spPr>
          <a:xfrm>
            <a:off x="186267" y="1473200"/>
            <a:ext cx="555413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b="1" i="1" dirty="0" smtClean="0"/>
              <a:t>Pluralisierung </a:t>
            </a:r>
            <a:r>
              <a:rPr lang="de-DE" sz="2000" b="1" i="1" dirty="0"/>
              <a:t>der Begründung </a:t>
            </a:r>
            <a:r>
              <a:rPr lang="de-DE" sz="2000" b="1" i="1" dirty="0" smtClean="0"/>
              <a:t>der ‚Offenheit‘ der Nachfrage </a:t>
            </a:r>
            <a:endParaRPr lang="de-DE" sz="2000" b="1" i="1" dirty="0"/>
          </a:p>
          <a:p>
            <a:pPr marL="742950" lvl="1" indent="-285750">
              <a:buFont typeface="Arial" charset="0"/>
              <a:buChar char="•"/>
            </a:pPr>
            <a:endParaRPr lang="de-DE" sz="2000" dirty="0" smtClean="0"/>
          </a:p>
          <a:p>
            <a:pPr marL="742950" lvl="1" indent="-285750">
              <a:buFont typeface="Arial" charset="0"/>
              <a:buChar char="•"/>
            </a:pPr>
            <a:r>
              <a:rPr lang="de-DE" sz="2000" dirty="0" smtClean="0"/>
              <a:t>Merkantilismus </a:t>
            </a:r>
            <a:r>
              <a:rPr lang="de-DE" sz="2000" dirty="0"/>
              <a:t>(17./18. Jahrhundert): </a:t>
            </a:r>
            <a:r>
              <a:rPr lang="de-DE" sz="2000" b="1" i="1" dirty="0"/>
              <a:t>fiskalische Begründung</a:t>
            </a:r>
          </a:p>
          <a:p>
            <a:pPr marL="742950" lvl="1" indent="-285750">
              <a:buFont typeface="Arial" charset="0"/>
              <a:buChar char="•"/>
            </a:pPr>
            <a:endParaRPr lang="de-DE" sz="2000" dirty="0" smtClean="0"/>
          </a:p>
          <a:p>
            <a:pPr marL="742950" lvl="1" indent="-285750">
              <a:buFont typeface="Arial" charset="0"/>
              <a:buChar char="•"/>
            </a:pPr>
            <a:r>
              <a:rPr lang="de-DE" sz="2000" dirty="0" smtClean="0"/>
              <a:t>Neomerkantilismus </a:t>
            </a:r>
            <a:r>
              <a:rPr lang="de-DE" sz="2000" dirty="0"/>
              <a:t>(19. Jahrhundert): </a:t>
            </a:r>
            <a:r>
              <a:rPr lang="de-DE" sz="2000" b="1" i="1" dirty="0"/>
              <a:t>gemeinwirtschaftliche Begründung</a:t>
            </a:r>
          </a:p>
          <a:p>
            <a:pPr marL="742950" lvl="1" indent="-285750">
              <a:buFont typeface="Arial" charset="0"/>
              <a:buChar char="•"/>
            </a:pPr>
            <a:endParaRPr lang="de-DE" sz="2000" dirty="0" smtClean="0"/>
          </a:p>
          <a:p>
            <a:pPr marL="742950" lvl="1" indent="-285750">
              <a:buFont typeface="Arial" charset="0"/>
              <a:buChar char="•"/>
            </a:pPr>
            <a:r>
              <a:rPr lang="de-DE" sz="2000" dirty="0" smtClean="0"/>
              <a:t>Keynesianismus </a:t>
            </a:r>
            <a:r>
              <a:rPr lang="de-DE" sz="2000" dirty="0"/>
              <a:t>(20. Jahrhundert): </a:t>
            </a:r>
            <a:r>
              <a:rPr lang="de-DE" sz="2000" b="1" i="1" dirty="0"/>
              <a:t>Gemeinwohl und soziale Fürsorge </a:t>
            </a:r>
          </a:p>
          <a:p>
            <a:pPr marL="285750" indent="-285750">
              <a:buFont typeface="Arial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72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866377" y="166008"/>
            <a:ext cx="7277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600" b="1" dirty="0"/>
              <a:t>‚Open </a:t>
            </a:r>
            <a:r>
              <a:rPr lang="de-DE" sz="1600" b="1" dirty="0" err="1"/>
              <a:t>or</a:t>
            </a:r>
            <a:r>
              <a:rPr lang="de-DE" sz="1600" b="1" dirty="0"/>
              <a:t> </a:t>
            </a:r>
            <a:r>
              <a:rPr lang="de-DE" sz="1600" b="1" dirty="0" err="1"/>
              <a:t>closed</a:t>
            </a:r>
            <a:r>
              <a:rPr lang="de-DE" sz="1600" b="1" dirty="0"/>
              <a:t>’: </a:t>
            </a:r>
          </a:p>
          <a:p>
            <a:pPr lvl="0" algn="ctr"/>
            <a:r>
              <a:rPr lang="de-DE" sz="1600" b="1" dirty="0"/>
              <a:t>Ordnungspolitik und digitale Netze in den 1980er Jahren</a:t>
            </a:r>
            <a:endParaRPr lang="de-DE" sz="1600" b="1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372225" y="1040102"/>
            <a:ext cx="2771775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lr>
                <a:srgbClr val="030385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dirty="0" smtClean="0">
                <a:latin typeface="+mn-lt"/>
              </a:rPr>
              <a:t>Einleitung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 smtClean="0">
                <a:latin typeface="+mn-lt"/>
              </a:rPr>
              <a:t>Hintergrund-überlegungen </a:t>
            </a:r>
            <a:r>
              <a:rPr lang="de-DE" sz="2000" dirty="0">
                <a:latin typeface="+mn-lt"/>
              </a:rPr>
              <a:t>zu großtechnischen Systemen </a:t>
            </a:r>
            <a:endParaRPr lang="de-DE" altLang="de-DE" sz="20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b="1" i="1" dirty="0">
                <a:latin typeface="+mn-lt"/>
              </a:rPr>
              <a:t>Historische Wurzeln regulierter Märkte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Anlässe ordnungspolitischer Diskussionen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Ordnungspolitik und Telekommunikation in den 1980er Jahren </a:t>
            </a:r>
            <a:endParaRPr lang="de-DE" altLang="de-DE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dirty="0" smtClean="0">
                <a:latin typeface="+mn-lt"/>
              </a:rPr>
              <a:t>Fazit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en-GB" altLang="de-DE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 typeface="Arial" charset="0"/>
              <a:buAutoNum type="arabicPeriod"/>
            </a:pPr>
            <a:endParaRPr lang="en-GB" altLang="de-DE" sz="1600" dirty="0"/>
          </a:p>
        </p:txBody>
      </p:sp>
      <p:sp>
        <p:nvSpPr>
          <p:cNvPr id="2" name="Textfeld 1"/>
          <p:cNvSpPr txBox="1"/>
          <p:nvPr/>
        </p:nvSpPr>
        <p:spPr>
          <a:xfrm>
            <a:off x="186267" y="1473200"/>
            <a:ext cx="5875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b="1" i="1" dirty="0" smtClean="0"/>
              <a:t>Zusammengefasst</a:t>
            </a:r>
            <a:endParaRPr lang="de-DE" sz="2000" b="1" i="1" dirty="0"/>
          </a:p>
          <a:p>
            <a:pPr marL="742950" lvl="1" indent="-285750">
              <a:buFont typeface="Arial" charset="0"/>
              <a:buChar char="•"/>
            </a:pPr>
            <a:endParaRPr lang="de-DE" sz="2000" dirty="0" smtClean="0"/>
          </a:p>
          <a:p>
            <a:pPr marL="285750" lvl="0" indent="-285750">
              <a:buFont typeface="Arial" charset="0"/>
              <a:buChar char="•"/>
            </a:pPr>
            <a:r>
              <a:rPr lang="de-DE" sz="2000" dirty="0" smtClean="0"/>
              <a:t>Die </a:t>
            </a:r>
            <a:r>
              <a:rPr lang="de-DE" sz="2000" dirty="0"/>
              <a:t>Ordnungspolitik im Post und Fernmeldesektor war Ausdruck eines Staatsverständnisses, dass sich seit der Aufklärung bis zum modernen Interventionsstaat der zweiten Hälfte des 20. Jahrhunderts herausgebildet </a:t>
            </a:r>
            <a:r>
              <a:rPr lang="de-DE" sz="2000" dirty="0" smtClean="0"/>
              <a:t>hatte.</a:t>
            </a:r>
            <a:endParaRPr lang="de-DE" sz="2000" dirty="0"/>
          </a:p>
          <a:p>
            <a:pPr marL="285750" indent="-285750">
              <a:buFont typeface="Arial" charset="0"/>
              <a:buChar char="•"/>
            </a:pPr>
            <a:endParaRPr lang="de-DE" sz="2000" dirty="0" smtClean="0"/>
          </a:p>
          <a:p>
            <a:pPr marL="285750" indent="-285750">
              <a:buFont typeface="Arial" charset="0"/>
              <a:buChar char="•"/>
            </a:pPr>
            <a:r>
              <a:rPr lang="de-DE" sz="2000" dirty="0" smtClean="0"/>
              <a:t>Die </a:t>
            </a:r>
            <a:r>
              <a:rPr lang="de-DE" sz="2000" dirty="0"/>
              <a:t>Entwicklung von Staat, Wirtschaft und Gesellschaft spiegelt sich in der ordnungspolitischen Ausgestaltung </a:t>
            </a:r>
            <a:r>
              <a:rPr lang="de-DE" sz="2000" dirty="0" smtClean="0"/>
              <a:t>des Post und Fernmeldewesens sowie der </a:t>
            </a:r>
            <a:r>
              <a:rPr lang="de-DE" sz="2000" dirty="0"/>
              <a:t>analogen Netze </a:t>
            </a:r>
            <a:r>
              <a:rPr lang="de-DE" sz="2000" dirty="0" smtClean="0"/>
              <a:t>wieder.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72535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866377" y="166008"/>
            <a:ext cx="7277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600" b="1" dirty="0"/>
              <a:t>‚Open </a:t>
            </a:r>
            <a:r>
              <a:rPr lang="de-DE" sz="1600" b="1" dirty="0" err="1"/>
              <a:t>or</a:t>
            </a:r>
            <a:r>
              <a:rPr lang="de-DE" sz="1600" b="1" dirty="0"/>
              <a:t> </a:t>
            </a:r>
            <a:r>
              <a:rPr lang="de-DE" sz="1600" b="1" dirty="0" err="1"/>
              <a:t>closed</a:t>
            </a:r>
            <a:r>
              <a:rPr lang="de-DE" sz="1600" b="1" dirty="0"/>
              <a:t>’: </a:t>
            </a:r>
          </a:p>
          <a:p>
            <a:pPr lvl="0" algn="ctr"/>
            <a:r>
              <a:rPr lang="de-DE" sz="1600" b="1" dirty="0"/>
              <a:t>Ordnungspolitik und digitale Netze in den 1980er Jahren</a:t>
            </a:r>
            <a:endParaRPr lang="de-DE" sz="1600" b="1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372225" y="1040102"/>
            <a:ext cx="2771775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lr>
                <a:srgbClr val="030385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dirty="0" smtClean="0">
                <a:latin typeface="+mn-lt"/>
              </a:rPr>
              <a:t>Einleitung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 smtClean="0">
                <a:latin typeface="+mn-lt"/>
              </a:rPr>
              <a:t>Hintergrund-überlegungen </a:t>
            </a:r>
            <a:r>
              <a:rPr lang="de-DE" sz="2000" dirty="0">
                <a:latin typeface="+mn-lt"/>
              </a:rPr>
              <a:t>zu großtechnischen Systemen </a:t>
            </a:r>
            <a:endParaRPr lang="de-DE" altLang="de-DE" sz="20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Historische Wurzeln regulierter Märkte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b="1" i="1" dirty="0">
                <a:latin typeface="+mn-lt"/>
              </a:rPr>
              <a:t>Anlässe ordnungspolitischer Diskussionen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Ordnungspolitik und Telekommunikation in den 1980er Jahren </a:t>
            </a:r>
            <a:endParaRPr lang="de-DE" altLang="de-DE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dirty="0" smtClean="0">
                <a:latin typeface="+mn-lt"/>
              </a:rPr>
              <a:t>Fazit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en-GB" altLang="de-DE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 typeface="Arial" charset="0"/>
              <a:buAutoNum type="arabicPeriod"/>
            </a:pPr>
            <a:endParaRPr lang="en-GB" altLang="de-DE" sz="1600" dirty="0"/>
          </a:p>
        </p:txBody>
      </p:sp>
      <p:sp>
        <p:nvSpPr>
          <p:cNvPr id="2" name="Textfeld 1"/>
          <p:cNvSpPr txBox="1"/>
          <p:nvPr/>
        </p:nvSpPr>
        <p:spPr>
          <a:xfrm>
            <a:off x="1916112" y="975074"/>
            <a:ext cx="3011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800" b="1" i="1" dirty="0"/>
              <a:t>Wirtschaftspolitik</a:t>
            </a:r>
            <a:r>
              <a:rPr lang="de-DE" sz="2000" b="1" i="1" dirty="0"/>
              <a:t> 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64" y="1602086"/>
            <a:ext cx="2609832" cy="1915617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196" y="1586604"/>
            <a:ext cx="2633909" cy="1931099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162" y="3029095"/>
            <a:ext cx="1466068" cy="2054305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6" y="4489505"/>
            <a:ext cx="2637367" cy="175983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079700" y="2140631"/>
            <a:ext cx="468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Ölpreiskrise und Strukturwandel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0930" y="3694794"/>
            <a:ext cx="36703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Neoliberalismus</a:t>
            </a:r>
          </a:p>
          <a:p>
            <a:endParaRPr lang="de-DE" sz="2000" b="1" dirty="0" smtClean="0"/>
          </a:p>
          <a:p>
            <a:endParaRPr lang="de-DE" sz="2000" b="1" dirty="0"/>
          </a:p>
          <a:p>
            <a:r>
              <a:rPr lang="de-DE" sz="2000" b="1" dirty="0" smtClean="0"/>
              <a:t>... in Theorie ...</a:t>
            </a:r>
          </a:p>
          <a:p>
            <a:endParaRPr lang="de-DE" sz="2000" b="1" dirty="0" smtClean="0"/>
          </a:p>
          <a:p>
            <a:endParaRPr lang="de-DE" sz="2000" b="1" dirty="0"/>
          </a:p>
          <a:p>
            <a:endParaRPr lang="de-DE" sz="2000" b="1" dirty="0"/>
          </a:p>
          <a:p>
            <a:r>
              <a:rPr lang="de-DE" sz="2000" b="1" dirty="0" smtClean="0"/>
              <a:t>   ...   und in Praxis   ...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5180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866377" y="166008"/>
            <a:ext cx="7277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600" b="1" dirty="0"/>
              <a:t>‚Open </a:t>
            </a:r>
            <a:r>
              <a:rPr lang="de-DE" sz="1600" b="1" dirty="0" err="1"/>
              <a:t>or</a:t>
            </a:r>
            <a:r>
              <a:rPr lang="de-DE" sz="1600" b="1" dirty="0"/>
              <a:t> </a:t>
            </a:r>
            <a:r>
              <a:rPr lang="de-DE" sz="1600" b="1" dirty="0" err="1"/>
              <a:t>closed</a:t>
            </a:r>
            <a:r>
              <a:rPr lang="de-DE" sz="1600" b="1" dirty="0"/>
              <a:t>’: </a:t>
            </a:r>
          </a:p>
          <a:p>
            <a:pPr lvl="0" algn="ctr"/>
            <a:r>
              <a:rPr lang="de-DE" sz="1600" b="1" dirty="0"/>
              <a:t>Ordnungspolitik und digitale Netze in den 1980er Jahren</a:t>
            </a:r>
            <a:endParaRPr lang="de-DE" sz="1600" b="1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372225" y="1040102"/>
            <a:ext cx="2771775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lr>
                <a:srgbClr val="030385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dirty="0" smtClean="0">
                <a:latin typeface="+mn-lt"/>
              </a:rPr>
              <a:t>Einleitung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 smtClean="0">
                <a:latin typeface="+mn-lt"/>
              </a:rPr>
              <a:t>Hintergrund-überlegungen </a:t>
            </a:r>
            <a:r>
              <a:rPr lang="de-DE" sz="2000" dirty="0">
                <a:latin typeface="+mn-lt"/>
              </a:rPr>
              <a:t>zu großtechnischen Systemen </a:t>
            </a:r>
            <a:endParaRPr lang="de-DE" altLang="de-DE" sz="20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Historische Wurzeln regulierter Märkte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b="1" i="1" dirty="0">
                <a:latin typeface="+mn-lt"/>
              </a:rPr>
              <a:t>Anlässe ordnungspolitischer Diskussionen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Ordnungspolitik und Telekommunikation in den 1980er Jahren </a:t>
            </a:r>
            <a:endParaRPr lang="de-DE" altLang="de-DE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dirty="0" smtClean="0">
                <a:latin typeface="+mn-lt"/>
              </a:rPr>
              <a:t>Fazit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en-GB" altLang="de-DE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 typeface="Arial" charset="0"/>
              <a:buAutoNum type="arabicPeriod"/>
            </a:pPr>
            <a:endParaRPr lang="en-GB" altLang="de-DE" sz="1600" dirty="0"/>
          </a:p>
        </p:txBody>
      </p:sp>
      <p:sp>
        <p:nvSpPr>
          <p:cNvPr id="2" name="Textfeld 1"/>
          <p:cNvSpPr txBox="1"/>
          <p:nvPr/>
        </p:nvSpPr>
        <p:spPr>
          <a:xfrm>
            <a:off x="1638640" y="1170492"/>
            <a:ext cx="3367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800" b="1" i="1" dirty="0"/>
              <a:t>Technikentwicklung </a:t>
            </a:r>
            <a:endParaRPr lang="de-DE" sz="2000" b="1" i="1" dirty="0"/>
          </a:p>
        </p:txBody>
      </p:sp>
      <p:sp>
        <p:nvSpPr>
          <p:cNvPr id="11" name="Rechteck 10"/>
          <p:cNvSpPr/>
          <p:nvPr/>
        </p:nvSpPr>
        <p:spPr>
          <a:xfrm>
            <a:off x="553584" y="2031351"/>
            <a:ext cx="55372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de-DE" sz="2000" b="1" dirty="0">
                <a:latin typeface="Calibri" charset="0"/>
                <a:ea typeface="Calibri" charset="0"/>
                <a:cs typeface="Times New Roman" charset="0"/>
              </a:rPr>
              <a:t>Zwei Entwicklungsstränge der </a:t>
            </a:r>
            <a:r>
              <a:rPr lang="de-DE" sz="2000" b="1" dirty="0" smtClean="0">
                <a:latin typeface="Calibri" charset="0"/>
                <a:ea typeface="Calibri" charset="0"/>
                <a:cs typeface="Times New Roman" charset="0"/>
              </a:rPr>
              <a:t>Digitalisierung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de-DE" sz="2000" dirty="0" smtClean="0">
                <a:latin typeface="Calibri" charset="0"/>
                <a:ea typeface="Calibri" charset="0"/>
                <a:cs typeface="Times New Roman" charset="0"/>
              </a:rPr>
              <a:t>(1) Datennetze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de-DE" sz="2000" dirty="0" smtClean="0">
                <a:latin typeface="Calibri" charset="0"/>
                <a:ea typeface="Calibri" charset="0"/>
                <a:cs typeface="Times New Roman" charset="0"/>
              </a:rPr>
              <a:t>(2</a:t>
            </a:r>
            <a:r>
              <a:rPr lang="de-DE" sz="2000" dirty="0">
                <a:latin typeface="Calibri" charset="0"/>
                <a:ea typeface="Calibri" charset="0"/>
                <a:cs typeface="Times New Roman" charset="0"/>
              </a:rPr>
              <a:t>) Telefonnetze</a:t>
            </a:r>
            <a:endParaRPr lang="de-DE" sz="20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84" y="3459738"/>
            <a:ext cx="4860512" cy="253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7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866377" y="166008"/>
            <a:ext cx="7277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600" b="1" dirty="0"/>
              <a:t>‚Open </a:t>
            </a:r>
            <a:r>
              <a:rPr lang="de-DE" sz="1600" b="1" dirty="0" err="1"/>
              <a:t>or</a:t>
            </a:r>
            <a:r>
              <a:rPr lang="de-DE" sz="1600" b="1" dirty="0"/>
              <a:t> </a:t>
            </a:r>
            <a:r>
              <a:rPr lang="de-DE" sz="1600" b="1" dirty="0" err="1"/>
              <a:t>closed</a:t>
            </a:r>
            <a:r>
              <a:rPr lang="de-DE" sz="1600" b="1" dirty="0"/>
              <a:t>’: </a:t>
            </a:r>
          </a:p>
          <a:p>
            <a:pPr lvl="0" algn="ctr"/>
            <a:r>
              <a:rPr lang="de-DE" sz="1600" b="1" dirty="0"/>
              <a:t>Ordnungspolitik und digitale Netze in den 1980er Jahren</a:t>
            </a:r>
            <a:endParaRPr lang="de-DE" sz="1600" b="1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372225" y="1040102"/>
            <a:ext cx="2771775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lr>
                <a:srgbClr val="030385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dirty="0" smtClean="0">
                <a:latin typeface="+mn-lt"/>
              </a:rPr>
              <a:t>Einleitung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 smtClean="0">
                <a:latin typeface="+mn-lt"/>
              </a:rPr>
              <a:t>Hintergrund-überlegungen </a:t>
            </a:r>
            <a:r>
              <a:rPr lang="de-DE" sz="2000" dirty="0">
                <a:latin typeface="+mn-lt"/>
              </a:rPr>
              <a:t>zu großtechnischen Systemen </a:t>
            </a:r>
            <a:endParaRPr lang="de-DE" altLang="de-DE" sz="20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Historische Wurzeln regulierter Märkte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b="1" i="1" dirty="0">
                <a:latin typeface="+mn-lt"/>
              </a:rPr>
              <a:t>Anlässe ordnungspolitischer Diskussionen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Ordnungspolitik und Telekommunikation in den 1980er Jahren </a:t>
            </a:r>
            <a:endParaRPr lang="de-DE" altLang="de-DE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dirty="0" smtClean="0">
                <a:latin typeface="+mn-lt"/>
              </a:rPr>
              <a:t>Fazit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en-GB" altLang="de-DE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 typeface="Arial" charset="0"/>
              <a:buAutoNum type="arabicPeriod"/>
            </a:pPr>
            <a:endParaRPr lang="en-GB" altLang="de-DE" sz="1600" dirty="0"/>
          </a:p>
        </p:txBody>
      </p:sp>
      <p:sp>
        <p:nvSpPr>
          <p:cNvPr id="3" name="Rechteck 2"/>
          <p:cNvSpPr/>
          <p:nvPr/>
        </p:nvSpPr>
        <p:spPr>
          <a:xfrm>
            <a:off x="0" y="1682121"/>
            <a:ext cx="5752041" cy="4113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Arial" charset="0"/>
              <a:buChar char="•"/>
            </a:pPr>
            <a:r>
              <a:rPr lang="de-DE" sz="2000" dirty="0">
                <a:latin typeface="Calibri" charset="0"/>
                <a:ea typeface="Calibri" charset="0"/>
                <a:cs typeface="Times New Roman" charset="0"/>
              </a:rPr>
              <a:t>Sollten Datenkommunikationsnetze offen oder geschlossen bzw. dezentral oder als Einheitsnetz konzipiert sein? </a:t>
            </a:r>
          </a:p>
          <a:p>
            <a:pPr marL="342900" indent="-342900">
              <a:lnSpc>
                <a:spcPct val="115000"/>
              </a:lnSpc>
              <a:buFont typeface="Arial" charset="0"/>
              <a:buChar char="•"/>
            </a:pPr>
            <a:endParaRPr lang="de-DE" sz="2000" dirty="0" smtClean="0">
              <a:latin typeface="Calibri" charset="0"/>
              <a:ea typeface="Calibri" charset="0"/>
              <a:cs typeface="Times New Roman" charset="0"/>
            </a:endParaRPr>
          </a:p>
          <a:p>
            <a:pPr marL="342900" indent="-342900">
              <a:lnSpc>
                <a:spcPct val="115000"/>
              </a:lnSpc>
              <a:buFont typeface="Arial" charset="0"/>
              <a:buChar char="•"/>
            </a:pPr>
            <a:r>
              <a:rPr lang="de-DE" sz="2000" dirty="0" smtClean="0">
                <a:latin typeface="Calibri" charset="0"/>
                <a:ea typeface="Calibri" charset="0"/>
                <a:cs typeface="Times New Roman" charset="0"/>
              </a:rPr>
              <a:t>Sollten </a:t>
            </a:r>
            <a:r>
              <a:rPr lang="de-DE" sz="2000" dirty="0">
                <a:latin typeface="Calibri" charset="0"/>
                <a:ea typeface="Calibri" charset="0"/>
                <a:cs typeface="Times New Roman" charset="0"/>
              </a:rPr>
              <a:t>konkurrierende Telekommunikationsnetze entstehen oder bestehende Netze – etwa des Telefons – (um-)genutzt werden?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endParaRPr lang="de-DE" sz="2000" dirty="0" smtClean="0">
              <a:latin typeface="Calibri" charset="0"/>
              <a:ea typeface="Calibri" charset="0"/>
              <a:cs typeface="Times New Roman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Arial" charset="0"/>
              <a:buChar char="•"/>
            </a:pPr>
            <a:r>
              <a:rPr lang="de-DE" sz="2000" dirty="0" smtClean="0">
                <a:latin typeface="Calibri" charset="0"/>
                <a:ea typeface="Calibri" charset="0"/>
                <a:cs typeface="Times New Roman" charset="0"/>
              </a:rPr>
              <a:t>Sollte </a:t>
            </a:r>
            <a:r>
              <a:rPr lang="de-DE" sz="2000" dirty="0">
                <a:latin typeface="Calibri" charset="0"/>
                <a:ea typeface="Calibri" charset="0"/>
                <a:cs typeface="Times New Roman" charset="0"/>
              </a:rPr>
              <a:t>die Datenkommunikation von privaten Anbietern organisiert werden oder unter das Fernmeldemonopol fallen? </a:t>
            </a:r>
            <a:endParaRPr lang="de-DE" sz="20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2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866377" y="166008"/>
            <a:ext cx="7277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600" b="1" dirty="0"/>
              <a:t>‚Open </a:t>
            </a:r>
            <a:r>
              <a:rPr lang="de-DE" sz="1600" b="1" dirty="0" err="1"/>
              <a:t>or</a:t>
            </a:r>
            <a:r>
              <a:rPr lang="de-DE" sz="1600" b="1" dirty="0"/>
              <a:t> </a:t>
            </a:r>
            <a:r>
              <a:rPr lang="de-DE" sz="1600" b="1" dirty="0" err="1"/>
              <a:t>closed</a:t>
            </a:r>
            <a:r>
              <a:rPr lang="de-DE" sz="1600" b="1" dirty="0"/>
              <a:t>’: </a:t>
            </a:r>
          </a:p>
          <a:p>
            <a:pPr lvl="0" algn="ctr"/>
            <a:r>
              <a:rPr lang="de-DE" sz="1600" b="1" dirty="0"/>
              <a:t>Ordnungspolitik und digitale Netze in den 1980er Jahren</a:t>
            </a:r>
            <a:endParaRPr lang="de-DE" sz="1600" b="1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372225" y="1040102"/>
            <a:ext cx="2771775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lr>
                <a:srgbClr val="030385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dirty="0" smtClean="0">
                <a:latin typeface="+mn-lt"/>
              </a:rPr>
              <a:t>Einleitung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 smtClean="0">
                <a:latin typeface="+mn-lt"/>
              </a:rPr>
              <a:t>Hintergrund-überlegungen </a:t>
            </a:r>
            <a:r>
              <a:rPr lang="de-DE" sz="2000" dirty="0">
                <a:latin typeface="+mn-lt"/>
              </a:rPr>
              <a:t>zu großtechnischen Systemen </a:t>
            </a:r>
            <a:endParaRPr lang="de-DE" altLang="de-DE" sz="20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Historische Wurzeln regulierter Märkte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Anlässe ordnungspolitischer Diskussionen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b="1" i="1" dirty="0">
                <a:latin typeface="+mn-lt"/>
              </a:rPr>
              <a:t>Ordnungspolitik und Telekommunikation in den 1980er Jahren </a:t>
            </a:r>
            <a:endParaRPr lang="de-DE" altLang="de-DE" sz="2000" b="1" i="1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dirty="0" smtClean="0">
                <a:latin typeface="+mn-lt"/>
              </a:rPr>
              <a:t>Fazit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en-GB" altLang="de-DE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 typeface="Arial" charset="0"/>
              <a:buAutoNum type="arabicPeriod"/>
            </a:pPr>
            <a:endParaRPr lang="en-GB" altLang="de-DE" sz="1600" dirty="0"/>
          </a:p>
        </p:txBody>
      </p:sp>
      <p:sp>
        <p:nvSpPr>
          <p:cNvPr id="3" name="Rechteck 2"/>
          <p:cNvSpPr/>
          <p:nvPr/>
        </p:nvSpPr>
        <p:spPr>
          <a:xfrm>
            <a:off x="0" y="4098965"/>
            <a:ext cx="575204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Arial" charset="0"/>
              <a:buChar char="•"/>
            </a:pPr>
            <a:r>
              <a:rPr lang="de-DE" sz="2000" dirty="0"/>
              <a:t>Datenübertragungsnetz, welches auf dem Festnetz des Telefons aufbaute, dafür aber viele breitbandigen Dienste ausschloss </a:t>
            </a:r>
            <a:endParaRPr lang="de-DE" sz="2000" dirty="0" smtClean="0"/>
          </a:p>
          <a:p>
            <a:pPr marL="342900" indent="-342900">
              <a:lnSpc>
                <a:spcPct val="115000"/>
              </a:lnSpc>
              <a:buFont typeface="Arial" charset="0"/>
              <a:buChar char="•"/>
            </a:pPr>
            <a:r>
              <a:rPr lang="de-DE" sz="2000" dirty="0" smtClean="0"/>
              <a:t>ISDN </a:t>
            </a:r>
            <a:r>
              <a:rPr lang="de-DE" sz="2000" dirty="0"/>
              <a:t>entsprach von der Idee her den ordnungspolitischen Vorgaben der Bundespost, v.a. dem Versorgungsauftrag </a:t>
            </a:r>
            <a:endParaRPr lang="de-DE" sz="2000" dirty="0"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5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1388865"/>
            <a:ext cx="297815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115887" y="3391079"/>
            <a:ext cx="6115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latin typeface="Calibri" charset="0"/>
                <a:ea typeface="Calibri" charset="0"/>
                <a:cs typeface="Times New Roman" charset="0"/>
              </a:rPr>
              <a:t>Konzept des ‚Integrated Services Digital Network’ (kurz: ISDN) 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188623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866377" y="166008"/>
            <a:ext cx="7277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600" b="1" dirty="0"/>
              <a:t>‚Open </a:t>
            </a:r>
            <a:r>
              <a:rPr lang="de-DE" sz="1600" b="1" dirty="0" err="1"/>
              <a:t>or</a:t>
            </a:r>
            <a:r>
              <a:rPr lang="de-DE" sz="1600" b="1" dirty="0"/>
              <a:t> </a:t>
            </a:r>
            <a:r>
              <a:rPr lang="de-DE" sz="1600" b="1" dirty="0" err="1"/>
              <a:t>closed</a:t>
            </a:r>
            <a:r>
              <a:rPr lang="de-DE" sz="1600" b="1" dirty="0"/>
              <a:t>’: </a:t>
            </a:r>
          </a:p>
          <a:p>
            <a:pPr lvl="0" algn="ctr"/>
            <a:r>
              <a:rPr lang="de-DE" sz="1600" b="1" dirty="0"/>
              <a:t>Ordnungspolitik und digitale Netze in den 1980er Jahren</a:t>
            </a:r>
            <a:endParaRPr lang="de-DE" sz="1600" b="1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372225" y="1040102"/>
            <a:ext cx="2771775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lr>
                <a:srgbClr val="030385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dirty="0" smtClean="0">
                <a:latin typeface="+mn-lt"/>
              </a:rPr>
              <a:t>Einleitung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 smtClean="0">
                <a:latin typeface="+mn-lt"/>
              </a:rPr>
              <a:t>Hintergrund-überlegungen </a:t>
            </a:r>
            <a:r>
              <a:rPr lang="de-DE" sz="2000" dirty="0">
                <a:latin typeface="+mn-lt"/>
              </a:rPr>
              <a:t>zu großtechnischen Systemen </a:t>
            </a:r>
            <a:endParaRPr lang="de-DE" altLang="de-DE" sz="20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Historische Wurzeln regulierter Märkte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Anlässe ordnungspolitischer Diskussionen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b="1" i="1" dirty="0">
                <a:latin typeface="+mn-lt"/>
              </a:rPr>
              <a:t>Ordnungspolitik und Telekommunikation in den 1980er Jahren </a:t>
            </a:r>
            <a:endParaRPr lang="de-DE" altLang="de-DE" sz="2000" b="1" i="1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dirty="0" smtClean="0">
                <a:latin typeface="+mn-lt"/>
              </a:rPr>
              <a:t>Fazit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en-GB" altLang="de-DE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 typeface="Arial" charset="0"/>
              <a:buAutoNum type="arabicPeriod"/>
            </a:pPr>
            <a:endParaRPr lang="en-GB" altLang="de-DE" sz="1600" dirty="0"/>
          </a:p>
        </p:txBody>
      </p:sp>
      <p:sp>
        <p:nvSpPr>
          <p:cNvPr id="3" name="Rechteck 2"/>
          <p:cNvSpPr/>
          <p:nvPr/>
        </p:nvSpPr>
        <p:spPr>
          <a:xfrm>
            <a:off x="0" y="4098965"/>
            <a:ext cx="575204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Arial" charset="0"/>
              <a:buChar char="•"/>
            </a:pPr>
            <a:r>
              <a:rPr lang="de-DE" sz="2000" dirty="0"/>
              <a:t>Vertreter der </a:t>
            </a:r>
            <a:r>
              <a:rPr lang="de-DE" sz="2000" dirty="0" err="1"/>
              <a:t>keynesianistischen</a:t>
            </a:r>
            <a:r>
              <a:rPr lang="de-DE" sz="2000" dirty="0"/>
              <a:t>, nachfrageorientierten Investitionspolitik kritisierten die Ausbaupläne als zu schnell </a:t>
            </a:r>
            <a:r>
              <a:rPr lang="de-DE" sz="2000" dirty="0" smtClean="0"/>
              <a:t> </a:t>
            </a:r>
          </a:p>
          <a:p>
            <a:pPr marL="342900" indent="-342900">
              <a:lnSpc>
                <a:spcPct val="115000"/>
              </a:lnSpc>
              <a:buFont typeface="Arial" charset="0"/>
              <a:buChar char="•"/>
            </a:pPr>
            <a:r>
              <a:rPr lang="de-DE" sz="2000" dirty="0"/>
              <a:t>Vertreter der angebotsorientierten Investitionspolitik kritisierten die Ausbaupläne als zu langsam und zu stark monopolorientiert </a:t>
            </a:r>
            <a:endParaRPr lang="de-DE" sz="2000" dirty="0"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5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1388865"/>
            <a:ext cx="297815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115887" y="3391079"/>
            <a:ext cx="6115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latin typeface="Calibri" charset="0"/>
                <a:ea typeface="Calibri" charset="0"/>
                <a:cs typeface="Times New Roman" charset="0"/>
              </a:rPr>
              <a:t>Kritik am ‚</a:t>
            </a:r>
            <a:r>
              <a:rPr lang="de-DE" sz="2000" b="1" dirty="0">
                <a:latin typeface="Calibri" charset="0"/>
                <a:ea typeface="Calibri" charset="0"/>
                <a:cs typeface="Times New Roman" charset="0"/>
              </a:rPr>
              <a:t>Integrated Services Digital Network’ </a:t>
            </a:r>
            <a:r>
              <a:rPr lang="de-DE" sz="2000" b="1" dirty="0" smtClean="0">
                <a:latin typeface="Calibri" charset="0"/>
                <a:ea typeface="Calibri" charset="0"/>
                <a:cs typeface="Times New Roman" charset="0"/>
              </a:rPr>
              <a:t>(nach 1983/84) 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17682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866377" y="166008"/>
            <a:ext cx="7277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600" b="1" dirty="0"/>
              <a:t>‚Open </a:t>
            </a:r>
            <a:r>
              <a:rPr lang="de-DE" sz="1600" b="1" dirty="0" err="1"/>
              <a:t>or</a:t>
            </a:r>
            <a:r>
              <a:rPr lang="de-DE" sz="1600" b="1" dirty="0"/>
              <a:t> </a:t>
            </a:r>
            <a:r>
              <a:rPr lang="de-DE" sz="1600" b="1" dirty="0" err="1"/>
              <a:t>closed</a:t>
            </a:r>
            <a:r>
              <a:rPr lang="de-DE" sz="1600" b="1" dirty="0"/>
              <a:t>’: </a:t>
            </a:r>
          </a:p>
          <a:p>
            <a:pPr lvl="0" algn="ctr"/>
            <a:r>
              <a:rPr lang="de-DE" sz="1600" b="1" dirty="0"/>
              <a:t>Ordnungspolitik und digitale Netze in den 1980er Jahren</a:t>
            </a:r>
            <a:endParaRPr lang="de-DE" sz="1600" b="1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372225" y="1040102"/>
            <a:ext cx="2771775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lr>
                <a:srgbClr val="030385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dirty="0" smtClean="0">
                <a:latin typeface="+mn-lt"/>
              </a:rPr>
              <a:t>Einleitung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 smtClean="0">
                <a:latin typeface="+mn-lt"/>
              </a:rPr>
              <a:t>Hintergrund-überlegungen </a:t>
            </a:r>
            <a:r>
              <a:rPr lang="de-DE" sz="2000" dirty="0">
                <a:latin typeface="+mn-lt"/>
              </a:rPr>
              <a:t>zu großtechnischen Systemen </a:t>
            </a:r>
            <a:endParaRPr lang="de-DE" altLang="de-DE" sz="20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Historische Wurzeln regulierter Märkte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Anlässe ordnungspolitischer Diskussionen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b="1" i="1" dirty="0">
                <a:latin typeface="+mn-lt"/>
              </a:rPr>
              <a:t>Ordnungspolitik und Telekommunikation in den 1980er Jahren </a:t>
            </a:r>
            <a:endParaRPr lang="de-DE" altLang="de-DE" sz="2000" b="1" i="1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dirty="0" smtClean="0">
                <a:latin typeface="+mn-lt"/>
              </a:rPr>
              <a:t>Fazit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en-GB" altLang="de-DE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 typeface="Arial" charset="0"/>
              <a:buAutoNum type="arabicPeriod"/>
            </a:pPr>
            <a:endParaRPr lang="en-GB" altLang="de-DE" sz="1600" dirty="0"/>
          </a:p>
        </p:txBody>
      </p:sp>
      <p:pic>
        <p:nvPicPr>
          <p:cNvPr id="8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9" y="1255656"/>
            <a:ext cx="3163487" cy="22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3300393"/>
            <a:ext cx="2125133" cy="283351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386666" y="1255656"/>
            <a:ext cx="2523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Limitierte Wahlfreiheit und Einheitsgerät </a:t>
            </a:r>
            <a:endParaRPr lang="de-DE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1075266" y="5426017"/>
            <a:ext cx="3056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Symbol des </a:t>
            </a:r>
            <a:r>
              <a:rPr lang="de-DE" sz="2000" smtClean="0"/>
              <a:t>individuellen Konsumenten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08719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866377" y="166008"/>
            <a:ext cx="7277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600" b="1" dirty="0"/>
              <a:t>‚Open </a:t>
            </a:r>
            <a:r>
              <a:rPr lang="de-DE" sz="1600" b="1" dirty="0" err="1"/>
              <a:t>or</a:t>
            </a:r>
            <a:r>
              <a:rPr lang="de-DE" sz="1600" b="1" dirty="0"/>
              <a:t> </a:t>
            </a:r>
            <a:r>
              <a:rPr lang="de-DE" sz="1600" b="1" dirty="0" err="1"/>
              <a:t>closed</a:t>
            </a:r>
            <a:r>
              <a:rPr lang="de-DE" sz="1600" b="1" dirty="0"/>
              <a:t>’: </a:t>
            </a:r>
          </a:p>
          <a:p>
            <a:pPr lvl="0" algn="ctr"/>
            <a:r>
              <a:rPr lang="de-DE" sz="1600" b="1" dirty="0"/>
              <a:t>Ordnungspolitik und digitale Netze in den 1980er Jahren</a:t>
            </a:r>
            <a:endParaRPr lang="de-DE" sz="1600" b="1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372225" y="1040102"/>
            <a:ext cx="2771775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lr>
                <a:srgbClr val="030385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dirty="0" smtClean="0">
                <a:latin typeface="+mn-lt"/>
              </a:rPr>
              <a:t>Einleitung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 smtClean="0">
                <a:latin typeface="+mn-lt"/>
              </a:rPr>
              <a:t>Hintergrund-überlegungen </a:t>
            </a:r>
            <a:r>
              <a:rPr lang="de-DE" sz="2000" dirty="0">
                <a:latin typeface="+mn-lt"/>
              </a:rPr>
              <a:t>zu großtechnischen Systemen </a:t>
            </a:r>
            <a:endParaRPr lang="de-DE" altLang="de-DE" sz="20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Historische Wurzeln regulierter Märkte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Anlässe ordnungspolitischer Diskussionen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b="1" i="1" dirty="0">
                <a:latin typeface="+mn-lt"/>
              </a:rPr>
              <a:t>Ordnungspolitik und Telekommunikation in den 1980er Jahren </a:t>
            </a:r>
            <a:endParaRPr lang="de-DE" altLang="de-DE" sz="2000" b="1" i="1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dirty="0" smtClean="0">
                <a:latin typeface="+mn-lt"/>
              </a:rPr>
              <a:t>Fazit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en-GB" altLang="de-DE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 typeface="Arial" charset="0"/>
              <a:buAutoNum type="arabicPeriod"/>
            </a:pPr>
            <a:endParaRPr lang="en-GB" alt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0" y="4037855"/>
            <a:ext cx="63722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Grünbuch über die Entwicklung des gemeinsamen </a:t>
            </a:r>
            <a:r>
              <a:rPr lang="de-DE" sz="2000" b="1" dirty="0" smtClean="0"/>
              <a:t>Telekommunikationsmarkts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000" dirty="0"/>
              <a:t>Einführung von Wettbewerbsstrukturen im </a:t>
            </a:r>
            <a:r>
              <a:rPr lang="de-DE" sz="2000" dirty="0" smtClean="0"/>
              <a:t>Telekommunikationssektor</a:t>
            </a:r>
          </a:p>
          <a:p>
            <a:pPr marL="342900" indent="-342900">
              <a:buFont typeface="Arial" charset="0"/>
              <a:buChar char="•"/>
            </a:pPr>
            <a:r>
              <a:rPr lang="de-DE" sz="2000" dirty="0" smtClean="0"/>
              <a:t>Diskussion über </a:t>
            </a:r>
            <a:r>
              <a:rPr lang="de-DE" sz="2000" dirty="0"/>
              <a:t>die Teilhabe und Offenheit der Nachfrage und des Angebots auf den Märkten für Telekommunikationsdienste und </a:t>
            </a:r>
            <a:r>
              <a:rPr lang="de-DE" sz="2000" dirty="0" smtClean="0"/>
              <a:t>Geräte</a:t>
            </a:r>
            <a:endParaRPr lang="de-DE" sz="2000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6" y="1166005"/>
            <a:ext cx="3938235" cy="269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65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372225" y="1040102"/>
            <a:ext cx="2771775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lr>
                <a:srgbClr val="030385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b="1" i="1" dirty="0" smtClean="0">
                <a:latin typeface="+mn-lt"/>
              </a:rPr>
              <a:t>Einleitung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 smtClean="0">
                <a:latin typeface="+mn-lt"/>
              </a:rPr>
              <a:t>Hintergrund-überlegungen </a:t>
            </a:r>
            <a:r>
              <a:rPr lang="de-DE" sz="2000" dirty="0">
                <a:latin typeface="+mn-lt"/>
              </a:rPr>
              <a:t>zu großtechnischen Systemen </a:t>
            </a:r>
            <a:endParaRPr lang="de-DE" altLang="de-DE" sz="20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Historische Wurzeln regulierter Märkte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Anlässe ordnungspolitischer Diskussionen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Ordnungspolitik und Telekommunikation in den 1980er Jahren </a:t>
            </a:r>
            <a:endParaRPr lang="de-DE" altLang="de-DE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dirty="0" smtClean="0">
                <a:latin typeface="+mn-lt"/>
              </a:rPr>
              <a:t>Fazit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en-GB" altLang="de-DE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 typeface="Arial" charset="0"/>
              <a:buAutoNum type="arabicPeriod"/>
            </a:pPr>
            <a:endParaRPr lang="en-GB" altLang="de-DE" sz="1600" dirty="0"/>
          </a:p>
        </p:txBody>
      </p:sp>
      <p:sp>
        <p:nvSpPr>
          <p:cNvPr id="6" name="Rechteck 5"/>
          <p:cNvSpPr/>
          <p:nvPr/>
        </p:nvSpPr>
        <p:spPr>
          <a:xfrm>
            <a:off x="1866377" y="166008"/>
            <a:ext cx="7277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600" b="1" dirty="0"/>
              <a:t>‚Open </a:t>
            </a:r>
            <a:r>
              <a:rPr lang="de-DE" sz="1600" b="1" dirty="0" err="1"/>
              <a:t>or</a:t>
            </a:r>
            <a:r>
              <a:rPr lang="de-DE" sz="1600" b="1" dirty="0"/>
              <a:t> </a:t>
            </a:r>
            <a:r>
              <a:rPr lang="de-DE" sz="1600" b="1" dirty="0" err="1"/>
              <a:t>closed</a:t>
            </a:r>
            <a:r>
              <a:rPr lang="de-DE" sz="1600" b="1" dirty="0"/>
              <a:t>’: </a:t>
            </a:r>
            <a:endParaRPr lang="de-DE" sz="1600" b="1" dirty="0" smtClean="0"/>
          </a:p>
          <a:p>
            <a:pPr lvl="0" algn="ctr"/>
            <a:r>
              <a:rPr lang="de-DE" sz="1600" b="1" dirty="0" smtClean="0"/>
              <a:t>Ordnungspolitik </a:t>
            </a:r>
            <a:r>
              <a:rPr lang="de-DE" sz="1600" b="1" dirty="0"/>
              <a:t>und digitale Netze </a:t>
            </a:r>
            <a:r>
              <a:rPr lang="de-DE" sz="1600" b="1" dirty="0" smtClean="0"/>
              <a:t>in den 1980er Jahren</a:t>
            </a:r>
            <a:endParaRPr lang="de-DE" sz="16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30785"/>
              </p:ext>
            </p:extLst>
          </p:nvPr>
        </p:nvGraphicFramePr>
        <p:xfrm>
          <a:off x="0" y="1040102"/>
          <a:ext cx="6372225" cy="5244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075"/>
                <a:gridCol w="2124075"/>
                <a:gridCol w="2124075"/>
              </a:tblGrid>
              <a:tr h="1229440">
                <a:tc>
                  <a:txBody>
                    <a:bodyPr/>
                    <a:lstStyle/>
                    <a:p>
                      <a:pPr algn="l"/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sz="2400" dirty="0" smtClean="0"/>
                    </a:p>
                    <a:p>
                      <a:pPr algn="l"/>
                      <a:r>
                        <a:rPr lang="de-DE" sz="2400" dirty="0" smtClean="0"/>
                        <a:t>Anbieter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sz="2400" dirty="0" smtClean="0"/>
                    </a:p>
                    <a:p>
                      <a:pPr algn="l"/>
                      <a:r>
                        <a:rPr lang="de-DE" sz="2400" dirty="0" smtClean="0"/>
                        <a:t>Nachfrager</a:t>
                      </a:r>
                      <a:endParaRPr lang="de-DE" sz="2400" dirty="0"/>
                    </a:p>
                  </a:txBody>
                  <a:tcPr/>
                </a:tc>
              </a:tr>
              <a:tr h="2007541">
                <a:tc>
                  <a:txBody>
                    <a:bodyPr/>
                    <a:lstStyle/>
                    <a:p>
                      <a:endParaRPr lang="de-DE" sz="2400" dirty="0" smtClean="0"/>
                    </a:p>
                    <a:p>
                      <a:endParaRPr lang="de-DE" sz="2400" dirty="0" smtClean="0"/>
                    </a:p>
                    <a:p>
                      <a:r>
                        <a:rPr lang="de-DE" sz="2400" dirty="0" smtClean="0"/>
                        <a:t>Technik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0" i="1" u="sng" dirty="0" smtClean="0"/>
                    </a:p>
                    <a:p>
                      <a:endParaRPr lang="de-DE" sz="1000" i="1" u="sng" dirty="0" smtClean="0"/>
                    </a:p>
                    <a:p>
                      <a:r>
                        <a:rPr lang="de-DE" sz="2400" i="1" u="sng" dirty="0" smtClean="0"/>
                        <a:t>Offen</a:t>
                      </a:r>
                      <a:r>
                        <a:rPr lang="de-DE" dirty="0" smtClean="0"/>
                        <a:t/>
                      </a:r>
                      <a:br>
                        <a:rPr lang="de-DE" dirty="0" smtClean="0"/>
                      </a:br>
                      <a:endParaRPr lang="de-DE" dirty="0" smtClean="0"/>
                    </a:p>
                    <a:p>
                      <a:r>
                        <a:rPr lang="de-DE" dirty="0" smtClean="0"/>
                        <a:t>(Netz in staatlicher Hand)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0" b="0" i="1" u="sng" dirty="0" smtClean="0"/>
                    </a:p>
                    <a:p>
                      <a:endParaRPr lang="de-DE" sz="1000" b="0" i="1" u="sng" dirty="0" smtClean="0"/>
                    </a:p>
                    <a:p>
                      <a:r>
                        <a:rPr lang="de-DE" sz="2400" b="0" i="1" u="sng" dirty="0" smtClean="0"/>
                        <a:t>Offen</a:t>
                      </a:r>
                    </a:p>
                    <a:p>
                      <a:endParaRPr lang="de-DE" dirty="0" smtClean="0"/>
                    </a:p>
                  </a:txBody>
                  <a:tcPr/>
                </a:tc>
              </a:tr>
              <a:tr h="2007541">
                <a:tc>
                  <a:txBody>
                    <a:bodyPr/>
                    <a:lstStyle/>
                    <a:p>
                      <a:endParaRPr lang="de-DE" sz="2400" dirty="0" smtClean="0"/>
                    </a:p>
                    <a:p>
                      <a:endParaRPr lang="de-DE" sz="2400" dirty="0" smtClean="0"/>
                    </a:p>
                    <a:p>
                      <a:r>
                        <a:rPr lang="de-DE" sz="2400" dirty="0" smtClean="0"/>
                        <a:t>Dienste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0" i="1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000" i="1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2400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Offen</a:t>
                      </a:r>
                      <a:r>
                        <a:rPr lang="de-DE" dirty="0" smtClean="0"/>
                        <a:t/>
                      </a:r>
                      <a:br>
                        <a:rPr lang="de-DE" dirty="0" smtClean="0"/>
                      </a:br>
                      <a:endParaRPr lang="de-DE" dirty="0" smtClean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0" i="1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000" i="1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2400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Offen</a:t>
                      </a:r>
                    </a:p>
                    <a:p>
                      <a:endParaRPr lang="de-DE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1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866377" y="166008"/>
            <a:ext cx="7277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600" b="1" dirty="0"/>
              <a:t>‚Open </a:t>
            </a:r>
            <a:r>
              <a:rPr lang="de-DE" sz="1600" b="1" dirty="0" err="1"/>
              <a:t>or</a:t>
            </a:r>
            <a:r>
              <a:rPr lang="de-DE" sz="1600" b="1" dirty="0"/>
              <a:t> </a:t>
            </a:r>
            <a:r>
              <a:rPr lang="de-DE" sz="1600" b="1" dirty="0" err="1"/>
              <a:t>closed</a:t>
            </a:r>
            <a:r>
              <a:rPr lang="de-DE" sz="1600" b="1" dirty="0"/>
              <a:t>’: </a:t>
            </a:r>
          </a:p>
          <a:p>
            <a:pPr lvl="0" algn="ctr"/>
            <a:r>
              <a:rPr lang="de-DE" sz="1600" b="1" dirty="0"/>
              <a:t>Ordnungspolitik und digitale Netze in den 1980er Jahren</a:t>
            </a:r>
            <a:endParaRPr lang="de-DE" sz="1600" b="1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372225" y="1040102"/>
            <a:ext cx="2771775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lr>
                <a:srgbClr val="030385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dirty="0" smtClean="0">
                <a:latin typeface="+mn-lt"/>
              </a:rPr>
              <a:t>Einleitung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 smtClean="0">
                <a:latin typeface="+mn-lt"/>
              </a:rPr>
              <a:t>Hintergrund-überlegungen </a:t>
            </a:r>
            <a:r>
              <a:rPr lang="de-DE" sz="2000" dirty="0">
                <a:latin typeface="+mn-lt"/>
              </a:rPr>
              <a:t>zu großtechnischen Systemen </a:t>
            </a:r>
            <a:endParaRPr lang="de-DE" altLang="de-DE" sz="20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Historische Wurzeln regulierter Märkte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Anlässe ordnungspolitischer Diskussionen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b="1" i="1" dirty="0">
                <a:latin typeface="+mn-lt"/>
              </a:rPr>
              <a:t>Ordnungspolitik und Telekommunikation in den 1980er Jahren </a:t>
            </a:r>
            <a:endParaRPr lang="de-DE" altLang="de-DE" sz="2000" b="1" i="1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dirty="0" smtClean="0">
                <a:latin typeface="+mn-lt"/>
              </a:rPr>
              <a:t>Fazit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en-GB" altLang="de-DE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 typeface="Arial" charset="0"/>
              <a:buAutoNum type="arabicPeriod"/>
            </a:pPr>
            <a:endParaRPr lang="en-GB" altLang="de-DE" sz="1600" dirty="0"/>
          </a:p>
        </p:txBody>
      </p:sp>
      <p:sp>
        <p:nvSpPr>
          <p:cNvPr id="2" name="Rechteck 1"/>
          <p:cNvSpPr/>
          <p:nvPr/>
        </p:nvSpPr>
        <p:spPr>
          <a:xfrm>
            <a:off x="169333" y="1347878"/>
            <a:ext cx="5842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Arial" charset="0"/>
              <a:buChar char="•"/>
            </a:pPr>
            <a:r>
              <a:rPr lang="de-DE" sz="2000" b="1" dirty="0">
                <a:latin typeface="Calibri" charset="0"/>
                <a:ea typeface="Calibri" charset="0"/>
                <a:cs typeface="Times New Roman" charset="0"/>
              </a:rPr>
              <a:t>Erste Postreform von 1989: </a:t>
            </a:r>
            <a:endParaRPr lang="de-DE" sz="2000" b="1" dirty="0" smtClean="0">
              <a:latin typeface="Calibri" charset="0"/>
              <a:ea typeface="Calibri" charset="0"/>
              <a:cs typeface="Times New Roman" charset="0"/>
            </a:endParaRPr>
          </a:p>
          <a:p>
            <a:pPr lvl="1">
              <a:lnSpc>
                <a:spcPct val="115000"/>
              </a:lnSpc>
            </a:pPr>
            <a:r>
              <a:rPr lang="de-DE" sz="2000" dirty="0" smtClean="0">
                <a:latin typeface="Calibri" charset="0"/>
                <a:ea typeface="Calibri" charset="0"/>
                <a:cs typeface="Times New Roman" charset="0"/>
              </a:rPr>
              <a:t>Trennung </a:t>
            </a:r>
            <a:r>
              <a:rPr lang="de-DE" sz="2000" dirty="0">
                <a:latin typeface="Calibri" charset="0"/>
                <a:ea typeface="Calibri" charset="0"/>
                <a:cs typeface="Times New Roman" charset="0"/>
              </a:rPr>
              <a:t>der Geschäftsbereiche und damit Schaffung der Voraussetzung für die </a:t>
            </a:r>
            <a:r>
              <a:rPr lang="de-DE" sz="2000" dirty="0" smtClean="0">
                <a:latin typeface="Calibri" charset="0"/>
                <a:ea typeface="Calibri" charset="0"/>
                <a:cs typeface="Times New Roman" charset="0"/>
              </a:rPr>
              <a:t>Privatisierung</a:t>
            </a:r>
          </a:p>
          <a:p>
            <a:pPr lvl="1">
              <a:lnSpc>
                <a:spcPct val="115000"/>
              </a:lnSpc>
            </a:pPr>
            <a:endParaRPr lang="de-DE" sz="2000" dirty="0">
              <a:latin typeface="Calibri" charset="0"/>
              <a:ea typeface="Calibri" charset="0"/>
              <a:cs typeface="Times New Roman" charset="0"/>
            </a:endParaRPr>
          </a:p>
          <a:p>
            <a:pPr marL="342900" indent="-342900">
              <a:lnSpc>
                <a:spcPct val="115000"/>
              </a:lnSpc>
              <a:buFont typeface="Arial" charset="0"/>
              <a:buChar char="•"/>
            </a:pPr>
            <a:r>
              <a:rPr lang="de-DE" sz="2000" b="1" dirty="0">
                <a:latin typeface="Calibri" charset="0"/>
                <a:ea typeface="Calibri" charset="0"/>
                <a:cs typeface="Times New Roman" charset="0"/>
              </a:rPr>
              <a:t>Zweite Postreform von 1994: </a:t>
            </a:r>
            <a:endParaRPr lang="de-DE" sz="2000" b="1" dirty="0" smtClean="0">
              <a:latin typeface="Calibri" charset="0"/>
              <a:ea typeface="Calibri" charset="0"/>
              <a:cs typeface="Times New Roman" charset="0"/>
            </a:endParaRPr>
          </a:p>
          <a:p>
            <a:pPr lvl="1">
              <a:lnSpc>
                <a:spcPct val="115000"/>
              </a:lnSpc>
            </a:pPr>
            <a:r>
              <a:rPr lang="de-DE" sz="2000" dirty="0" smtClean="0">
                <a:latin typeface="Calibri" charset="0"/>
                <a:ea typeface="Calibri" charset="0"/>
                <a:cs typeface="Times New Roman" charset="0"/>
              </a:rPr>
              <a:t>Umwandlung </a:t>
            </a:r>
            <a:r>
              <a:rPr lang="de-DE" sz="2000" dirty="0">
                <a:latin typeface="Calibri" charset="0"/>
                <a:ea typeface="Calibri" charset="0"/>
                <a:cs typeface="Times New Roman" charset="0"/>
              </a:rPr>
              <a:t>in </a:t>
            </a:r>
            <a:r>
              <a:rPr lang="de-DE" sz="2000" dirty="0" smtClean="0">
                <a:latin typeface="Calibri" charset="0"/>
                <a:ea typeface="Calibri" charset="0"/>
                <a:cs typeface="Times New Roman" charset="0"/>
              </a:rPr>
              <a:t>Aktiengesellschaften</a:t>
            </a:r>
          </a:p>
          <a:p>
            <a:pPr lvl="1">
              <a:lnSpc>
                <a:spcPct val="115000"/>
              </a:lnSpc>
            </a:pPr>
            <a:endParaRPr lang="de-DE" sz="2000" dirty="0">
              <a:latin typeface="Calibri" charset="0"/>
              <a:ea typeface="Calibri" charset="0"/>
              <a:cs typeface="Times New Roman" charset="0"/>
            </a:endParaRPr>
          </a:p>
          <a:p>
            <a:pPr marL="342900" indent="-342900">
              <a:lnSpc>
                <a:spcPct val="115000"/>
              </a:lnSpc>
              <a:buFont typeface="Arial" charset="0"/>
              <a:buChar char="•"/>
            </a:pPr>
            <a:r>
              <a:rPr lang="de-DE" sz="2000" b="1" dirty="0">
                <a:latin typeface="Calibri" charset="0"/>
                <a:ea typeface="Calibri" charset="0"/>
                <a:cs typeface="Times New Roman" charset="0"/>
              </a:rPr>
              <a:t>Telekommunikationsgesetz von 1996: </a:t>
            </a:r>
            <a:endParaRPr lang="de-DE" sz="2000" b="1" dirty="0" smtClean="0">
              <a:latin typeface="Calibri" charset="0"/>
              <a:ea typeface="Calibri" charset="0"/>
              <a:cs typeface="Times New Roman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de-DE" sz="2000" dirty="0" smtClean="0">
                <a:latin typeface="Calibri" charset="0"/>
                <a:ea typeface="Calibri" charset="0"/>
                <a:cs typeface="Times New Roman" charset="0"/>
              </a:rPr>
              <a:t>Einsetzung </a:t>
            </a:r>
            <a:r>
              <a:rPr lang="de-DE" sz="2000" dirty="0">
                <a:latin typeface="Calibri" charset="0"/>
                <a:ea typeface="Calibri" charset="0"/>
                <a:cs typeface="Times New Roman" charset="0"/>
              </a:rPr>
              <a:t>einer Regulierungsbehörde zum 1.1.1998 und damit Auflösung des Bundesministeriums für Post und Telekommunikation</a:t>
            </a:r>
            <a:endParaRPr lang="de-DE" sz="20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67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866377" y="166008"/>
            <a:ext cx="7277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600" b="1" dirty="0"/>
              <a:t>‚Open </a:t>
            </a:r>
            <a:r>
              <a:rPr lang="de-DE" sz="1600" b="1" dirty="0" err="1"/>
              <a:t>or</a:t>
            </a:r>
            <a:r>
              <a:rPr lang="de-DE" sz="1600" b="1" dirty="0"/>
              <a:t> </a:t>
            </a:r>
            <a:r>
              <a:rPr lang="de-DE" sz="1600" b="1" dirty="0" err="1"/>
              <a:t>closed</a:t>
            </a:r>
            <a:r>
              <a:rPr lang="de-DE" sz="1600" b="1" dirty="0"/>
              <a:t>’: </a:t>
            </a:r>
          </a:p>
          <a:p>
            <a:pPr lvl="0" algn="ctr"/>
            <a:r>
              <a:rPr lang="de-DE" sz="1600" b="1" dirty="0"/>
              <a:t>Ordnungspolitik und digitale Netze in den 1980er Jahren</a:t>
            </a:r>
            <a:endParaRPr lang="de-DE" sz="1600" b="1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372225" y="1040102"/>
            <a:ext cx="2771775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lr>
                <a:srgbClr val="030385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dirty="0" smtClean="0">
                <a:latin typeface="+mn-lt"/>
              </a:rPr>
              <a:t>Einleitung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 smtClean="0">
                <a:latin typeface="+mn-lt"/>
              </a:rPr>
              <a:t>Hintergrund-überlegungen </a:t>
            </a:r>
            <a:r>
              <a:rPr lang="de-DE" sz="2000" dirty="0">
                <a:latin typeface="+mn-lt"/>
              </a:rPr>
              <a:t>zu großtechnischen Systemen </a:t>
            </a:r>
            <a:endParaRPr lang="de-DE" altLang="de-DE" sz="20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Historische Wurzeln regulierter Märkte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Anlässe ordnungspolitischer Diskussionen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Ordnungspolitik und Telekommunikation in den 1980er Jahren </a:t>
            </a:r>
            <a:endParaRPr lang="de-DE" altLang="de-DE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b="1" i="1" dirty="0" smtClean="0">
                <a:latin typeface="+mn-lt"/>
              </a:rPr>
              <a:t>Fazit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en-GB" altLang="de-DE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 typeface="Arial" charset="0"/>
              <a:buAutoNum type="arabicPeriod"/>
            </a:pPr>
            <a:endParaRPr lang="en-GB" altLang="de-DE" sz="1600" dirty="0"/>
          </a:p>
        </p:txBody>
      </p:sp>
      <p:sp>
        <p:nvSpPr>
          <p:cNvPr id="2" name="Rechteck 1"/>
          <p:cNvSpPr/>
          <p:nvPr/>
        </p:nvSpPr>
        <p:spPr>
          <a:xfrm>
            <a:off x="169333" y="1347878"/>
            <a:ext cx="584200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Arial" charset="0"/>
              <a:buChar char="•"/>
            </a:pPr>
            <a:r>
              <a:rPr lang="de-DE" sz="2000" dirty="0"/>
              <a:t>In Punkto ‚Teilhabe und Offenheit’ hat die ordnungspolitische Debatte der 1980er Jahre deutliche Veränderungen der Telekommunikationsmärkte hervorgebracht</a:t>
            </a:r>
            <a:r>
              <a:rPr lang="de-DE" sz="2000" dirty="0"/>
              <a:t> </a:t>
            </a:r>
            <a:endParaRPr lang="de-DE" sz="2000" dirty="0" smtClean="0"/>
          </a:p>
          <a:p>
            <a:pPr marL="342900" indent="-342900">
              <a:lnSpc>
                <a:spcPct val="115000"/>
              </a:lnSpc>
              <a:buFont typeface="Arial" charset="0"/>
              <a:buChar char="•"/>
            </a:pPr>
            <a:r>
              <a:rPr lang="de-DE" sz="2000" dirty="0"/>
              <a:t>Das Netz als gedanklicher Ankerpunkt ordnungspolitischer Überlegungen verschwand aus der politischen Wahrnehmung, da sich alles auf die Endgerätemärkte und die Vielfalt der Anbieter konzentrierte.</a:t>
            </a:r>
            <a:r>
              <a:rPr lang="de-DE" sz="2000" dirty="0"/>
              <a:t> </a:t>
            </a:r>
            <a:endParaRPr lang="de-DE" sz="2000" dirty="0" smtClean="0"/>
          </a:p>
          <a:p>
            <a:pPr marL="342900" indent="-342900">
              <a:lnSpc>
                <a:spcPct val="115000"/>
              </a:lnSpc>
              <a:buFont typeface="Arial" charset="0"/>
              <a:buChar char="•"/>
            </a:pPr>
            <a:r>
              <a:rPr lang="de-DE" sz="2000" dirty="0" smtClean="0">
                <a:latin typeface="Calibri" charset="0"/>
                <a:ea typeface="Calibri" charset="0"/>
                <a:cs typeface="Times New Roman" charset="0"/>
              </a:rPr>
              <a:t>Die Erfolge der ‚Liberalisierung‘ müssen differenziert bewertet werden </a:t>
            </a:r>
            <a:endParaRPr lang="de-DE" sz="2000" dirty="0" smtClean="0"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372225" y="1040102"/>
            <a:ext cx="2771775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lr>
                <a:srgbClr val="030385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b="1" i="1" dirty="0" smtClean="0">
                <a:latin typeface="+mn-lt"/>
              </a:rPr>
              <a:t>Einleitung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 smtClean="0">
                <a:latin typeface="+mn-lt"/>
              </a:rPr>
              <a:t>Hintergrund-überlegungen </a:t>
            </a:r>
            <a:r>
              <a:rPr lang="de-DE" sz="2000" dirty="0">
                <a:latin typeface="+mn-lt"/>
              </a:rPr>
              <a:t>zu großtechnischen Systemen </a:t>
            </a:r>
            <a:endParaRPr lang="de-DE" altLang="de-DE" sz="20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Historische Wurzeln regulierter Märkte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Anlässe ordnungspolitischer Diskussionen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Ordnungspolitik und Telekommunikation in den 1980er Jahren </a:t>
            </a:r>
            <a:endParaRPr lang="de-DE" altLang="de-DE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dirty="0" smtClean="0">
                <a:latin typeface="+mn-lt"/>
              </a:rPr>
              <a:t>Fazit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en-GB" altLang="de-DE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 typeface="Arial" charset="0"/>
              <a:buAutoNum type="arabicPeriod"/>
            </a:pPr>
            <a:endParaRPr lang="en-GB" altLang="de-DE" sz="1600" dirty="0"/>
          </a:p>
        </p:txBody>
      </p:sp>
      <p:sp>
        <p:nvSpPr>
          <p:cNvPr id="6" name="Rechteck 5"/>
          <p:cNvSpPr/>
          <p:nvPr/>
        </p:nvSpPr>
        <p:spPr>
          <a:xfrm>
            <a:off x="1866377" y="166008"/>
            <a:ext cx="7277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600" b="1" dirty="0"/>
              <a:t>‚Open </a:t>
            </a:r>
            <a:r>
              <a:rPr lang="de-DE" sz="1600" b="1" dirty="0" err="1"/>
              <a:t>or</a:t>
            </a:r>
            <a:r>
              <a:rPr lang="de-DE" sz="1600" b="1" dirty="0"/>
              <a:t> </a:t>
            </a:r>
            <a:r>
              <a:rPr lang="de-DE" sz="1600" b="1" dirty="0" err="1"/>
              <a:t>closed</a:t>
            </a:r>
            <a:r>
              <a:rPr lang="de-DE" sz="1600" b="1" dirty="0"/>
              <a:t>’: </a:t>
            </a:r>
            <a:endParaRPr lang="de-DE" sz="1600" b="1" dirty="0" smtClean="0"/>
          </a:p>
          <a:p>
            <a:pPr lvl="0" algn="ctr"/>
            <a:r>
              <a:rPr lang="de-DE" sz="1600" b="1" dirty="0" smtClean="0"/>
              <a:t>Ordnungspolitik </a:t>
            </a:r>
            <a:r>
              <a:rPr lang="de-DE" sz="1600" b="1" dirty="0"/>
              <a:t>und digitale Netze </a:t>
            </a:r>
            <a:r>
              <a:rPr lang="de-DE" sz="1600" b="1" dirty="0" smtClean="0"/>
              <a:t>in den 1980er Jahren</a:t>
            </a:r>
            <a:endParaRPr lang="de-DE" sz="16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551"/>
              </p:ext>
            </p:extLst>
          </p:nvPr>
        </p:nvGraphicFramePr>
        <p:xfrm>
          <a:off x="0" y="1040102"/>
          <a:ext cx="6372225" cy="5244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075"/>
                <a:gridCol w="2124075"/>
                <a:gridCol w="2124075"/>
              </a:tblGrid>
              <a:tr h="1229440">
                <a:tc>
                  <a:txBody>
                    <a:bodyPr/>
                    <a:lstStyle/>
                    <a:p>
                      <a:pPr algn="l"/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sz="2400" dirty="0" smtClean="0"/>
                    </a:p>
                    <a:p>
                      <a:pPr algn="l"/>
                      <a:r>
                        <a:rPr lang="de-DE" sz="2400" dirty="0" smtClean="0"/>
                        <a:t>Anbieter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sz="2400" dirty="0" smtClean="0"/>
                    </a:p>
                    <a:p>
                      <a:pPr algn="l"/>
                      <a:r>
                        <a:rPr lang="de-DE" sz="2400" dirty="0" smtClean="0"/>
                        <a:t>Nachfrager</a:t>
                      </a:r>
                      <a:endParaRPr lang="de-DE" sz="2400" dirty="0"/>
                    </a:p>
                  </a:txBody>
                  <a:tcPr/>
                </a:tc>
              </a:tr>
              <a:tr h="2007541">
                <a:tc>
                  <a:txBody>
                    <a:bodyPr/>
                    <a:lstStyle/>
                    <a:p>
                      <a:endParaRPr lang="de-DE" sz="2400" dirty="0" smtClean="0"/>
                    </a:p>
                    <a:p>
                      <a:endParaRPr lang="de-DE" sz="2400" dirty="0" smtClean="0"/>
                    </a:p>
                    <a:p>
                      <a:r>
                        <a:rPr lang="de-DE" sz="2400" dirty="0" smtClean="0"/>
                        <a:t>Technik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0" i="1" u="sng" dirty="0" smtClean="0"/>
                    </a:p>
                    <a:p>
                      <a:r>
                        <a:rPr lang="de-DE" sz="2400" i="1" u="sng" dirty="0" smtClean="0"/>
                        <a:t>Geschlossen</a:t>
                      </a:r>
                      <a:r>
                        <a:rPr lang="de-DE" dirty="0" smtClean="0"/>
                        <a:t/>
                      </a:r>
                      <a:br>
                        <a:rPr lang="de-DE" dirty="0" smtClean="0"/>
                      </a:br>
                      <a:endParaRPr lang="de-DE" dirty="0" smtClean="0"/>
                    </a:p>
                    <a:p>
                      <a:r>
                        <a:rPr lang="de-DE" dirty="0" smtClean="0"/>
                        <a:t>(Private Geräte-industrie produziert für Monopolist)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0" b="0" i="1" u="sng" dirty="0" smtClean="0"/>
                    </a:p>
                    <a:p>
                      <a:r>
                        <a:rPr lang="de-DE" sz="2400" b="0" i="1" u="sng" dirty="0" smtClean="0"/>
                        <a:t>Geschlossen</a:t>
                      </a:r>
                    </a:p>
                    <a:p>
                      <a:endParaRPr lang="de-DE" dirty="0" smtClean="0"/>
                    </a:p>
                    <a:p>
                      <a:r>
                        <a:rPr lang="de-DE" dirty="0" smtClean="0"/>
                        <a:t>(Bundespost besitzt</a:t>
                      </a:r>
                      <a:r>
                        <a:rPr lang="de-DE" baseline="0" dirty="0" smtClean="0"/>
                        <a:t> Geräte und vermietet diese an den Nutzer)</a:t>
                      </a:r>
                      <a:endParaRPr lang="de-DE" dirty="0"/>
                    </a:p>
                  </a:txBody>
                  <a:tcPr/>
                </a:tc>
              </a:tr>
              <a:tr h="2007541">
                <a:tc>
                  <a:txBody>
                    <a:bodyPr/>
                    <a:lstStyle/>
                    <a:p>
                      <a:endParaRPr lang="de-DE" sz="2400" dirty="0" smtClean="0"/>
                    </a:p>
                    <a:p>
                      <a:endParaRPr lang="de-DE" sz="2400" dirty="0" smtClean="0"/>
                    </a:p>
                    <a:p>
                      <a:r>
                        <a:rPr lang="de-DE" sz="2400" dirty="0" smtClean="0"/>
                        <a:t>Dienste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0" i="1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2400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Geschlossen</a:t>
                      </a:r>
                      <a:r>
                        <a:rPr lang="de-DE" dirty="0" smtClean="0"/>
                        <a:t/>
                      </a:r>
                      <a:br>
                        <a:rPr lang="de-DE" dirty="0" smtClean="0"/>
                      </a:br>
                      <a:endParaRPr lang="de-DE" dirty="0" smtClean="0"/>
                    </a:p>
                    <a:p>
                      <a:r>
                        <a:rPr lang="de-DE" dirty="0" smtClean="0"/>
                        <a:t>(Bundespost als alleiniger Anbieter</a:t>
                      </a:r>
                      <a:r>
                        <a:rPr lang="de-DE" baseline="0" dirty="0" smtClean="0"/>
                        <a:t> von Telekommunikation)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000" i="1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DE" sz="2400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Offen</a:t>
                      </a:r>
                    </a:p>
                    <a:p>
                      <a:endParaRPr lang="de-DE" dirty="0" smtClean="0"/>
                    </a:p>
                    <a:p>
                      <a:r>
                        <a:rPr lang="de-DE" dirty="0" smtClean="0"/>
                        <a:t>(Jeder Bürger hat ein Recht auf Telekommunikation)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69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372225" y="1040102"/>
            <a:ext cx="2771775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lr>
                <a:srgbClr val="030385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b="1" i="1" dirty="0" smtClean="0">
                <a:latin typeface="+mn-lt"/>
              </a:rPr>
              <a:t>Einleitung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 smtClean="0">
                <a:latin typeface="+mn-lt"/>
              </a:rPr>
              <a:t>Hintergrund-überlegungen </a:t>
            </a:r>
            <a:r>
              <a:rPr lang="de-DE" sz="2000" dirty="0">
                <a:latin typeface="+mn-lt"/>
              </a:rPr>
              <a:t>zu großtechnischen Systemen </a:t>
            </a:r>
            <a:endParaRPr lang="de-DE" altLang="de-DE" sz="20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Historische Wurzeln regulierter Märkte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Anlässe ordnungspolitischer Diskussionen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Ordnungspolitik und Telekommunikation in den 1980er Jahren </a:t>
            </a:r>
            <a:endParaRPr lang="de-DE" altLang="de-DE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dirty="0" smtClean="0">
                <a:latin typeface="+mn-lt"/>
              </a:rPr>
              <a:t>Fazit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en-GB" altLang="de-DE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 typeface="Arial" charset="0"/>
              <a:buAutoNum type="arabicPeriod"/>
            </a:pPr>
            <a:endParaRPr lang="en-GB" altLang="de-DE" sz="1600" dirty="0"/>
          </a:p>
        </p:txBody>
      </p:sp>
      <p:sp>
        <p:nvSpPr>
          <p:cNvPr id="6" name="Rechteck 5"/>
          <p:cNvSpPr/>
          <p:nvPr/>
        </p:nvSpPr>
        <p:spPr>
          <a:xfrm>
            <a:off x="1866377" y="166008"/>
            <a:ext cx="7277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600" b="1" dirty="0"/>
              <a:t>‚Open </a:t>
            </a:r>
            <a:r>
              <a:rPr lang="de-DE" sz="1600" b="1" dirty="0" err="1"/>
              <a:t>or</a:t>
            </a:r>
            <a:r>
              <a:rPr lang="de-DE" sz="1600" b="1" dirty="0"/>
              <a:t> </a:t>
            </a:r>
            <a:r>
              <a:rPr lang="de-DE" sz="1600" b="1" dirty="0" err="1"/>
              <a:t>closed</a:t>
            </a:r>
            <a:r>
              <a:rPr lang="de-DE" sz="1600" b="1" dirty="0"/>
              <a:t>’: </a:t>
            </a:r>
            <a:endParaRPr lang="de-DE" sz="1600" b="1" dirty="0" smtClean="0"/>
          </a:p>
          <a:p>
            <a:pPr lvl="0" algn="ctr"/>
            <a:r>
              <a:rPr lang="de-DE" sz="1600" b="1" dirty="0" smtClean="0"/>
              <a:t>Ordnungspolitik </a:t>
            </a:r>
            <a:r>
              <a:rPr lang="de-DE" sz="1600" b="1" dirty="0"/>
              <a:t>und digitale Netze </a:t>
            </a:r>
            <a:r>
              <a:rPr lang="de-DE" sz="1600" b="1" dirty="0" smtClean="0"/>
              <a:t>in den 1980er Jahren</a:t>
            </a:r>
            <a:endParaRPr lang="de-DE" sz="1600" b="1" dirty="0">
              <a:solidFill>
                <a:prstClr val="black"/>
              </a:solidFill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336"/>
            <a:ext cx="6333660" cy="451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372225" y="1040102"/>
            <a:ext cx="2771775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lr>
                <a:srgbClr val="030385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b="1" i="1" dirty="0" smtClean="0">
                <a:latin typeface="+mn-lt"/>
              </a:rPr>
              <a:t>Einleitung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 smtClean="0">
                <a:latin typeface="+mn-lt"/>
              </a:rPr>
              <a:t>Hintergrund-überlegungen </a:t>
            </a:r>
            <a:r>
              <a:rPr lang="de-DE" sz="2000" dirty="0">
                <a:latin typeface="+mn-lt"/>
              </a:rPr>
              <a:t>zu großtechnischen Systemen </a:t>
            </a:r>
            <a:endParaRPr lang="de-DE" altLang="de-DE" sz="20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Historische Wurzeln regulierter Märkte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Anlässe ordnungspolitischer Diskussionen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Ordnungspolitik und Telekommunikation in den 1980er Jahren </a:t>
            </a:r>
            <a:endParaRPr lang="de-DE" altLang="de-DE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dirty="0" smtClean="0">
                <a:latin typeface="+mn-lt"/>
              </a:rPr>
              <a:t>Fazit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en-GB" altLang="de-DE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 typeface="Arial" charset="0"/>
              <a:buAutoNum type="arabicPeriod"/>
            </a:pPr>
            <a:endParaRPr lang="en-GB" altLang="de-DE" sz="1600" dirty="0"/>
          </a:p>
        </p:txBody>
      </p:sp>
      <p:sp>
        <p:nvSpPr>
          <p:cNvPr id="6" name="Rechteck 5"/>
          <p:cNvSpPr/>
          <p:nvPr/>
        </p:nvSpPr>
        <p:spPr>
          <a:xfrm>
            <a:off x="1866377" y="166008"/>
            <a:ext cx="7277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600" b="1" dirty="0"/>
              <a:t>‚Open </a:t>
            </a:r>
            <a:r>
              <a:rPr lang="de-DE" sz="1600" b="1" dirty="0" err="1"/>
              <a:t>or</a:t>
            </a:r>
            <a:r>
              <a:rPr lang="de-DE" sz="1600" b="1" dirty="0"/>
              <a:t> </a:t>
            </a:r>
            <a:r>
              <a:rPr lang="de-DE" sz="1600" b="1" dirty="0" err="1"/>
              <a:t>closed</a:t>
            </a:r>
            <a:r>
              <a:rPr lang="de-DE" sz="1600" b="1" dirty="0"/>
              <a:t>’: </a:t>
            </a:r>
            <a:endParaRPr lang="de-DE" sz="1600" b="1" dirty="0" smtClean="0"/>
          </a:p>
          <a:p>
            <a:pPr lvl="0" algn="ctr"/>
            <a:r>
              <a:rPr lang="de-DE" sz="1600" b="1" dirty="0" smtClean="0"/>
              <a:t>Ordnungspolitik </a:t>
            </a:r>
            <a:r>
              <a:rPr lang="de-DE" sz="1600" b="1" dirty="0"/>
              <a:t>und digitale Netze </a:t>
            </a:r>
            <a:r>
              <a:rPr lang="de-DE" sz="1600" b="1" dirty="0" smtClean="0"/>
              <a:t>in den 1980er Jahren</a:t>
            </a:r>
            <a:endParaRPr lang="de-DE" sz="1600" b="1" dirty="0">
              <a:solidFill>
                <a:prstClr val="black"/>
              </a:solidFill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9541"/>
            <a:ext cx="6321777" cy="474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2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866377" y="166008"/>
            <a:ext cx="7277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600" b="1" dirty="0"/>
              <a:t>‚Open </a:t>
            </a:r>
            <a:r>
              <a:rPr lang="de-DE" sz="1600" b="1" dirty="0" err="1"/>
              <a:t>or</a:t>
            </a:r>
            <a:r>
              <a:rPr lang="de-DE" sz="1600" b="1" dirty="0"/>
              <a:t> </a:t>
            </a:r>
            <a:r>
              <a:rPr lang="de-DE" sz="1600" b="1" dirty="0" err="1"/>
              <a:t>closed</a:t>
            </a:r>
            <a:r>
              <a:rPr lang="de-DE" sz="1600" b="1" dirty="0"/>
              <a:t>’: </a:t>
            </a:r>
          </a:p>
          <a:p>
            <a:pPr lvl="0" algn="ctr"/>
            <a:r>
              <a:rPr lang="de-DE" sz="1600" b="1" dirty="0"/>
              <a:t>Ordnungspolitik und digitale Netze in den 1980er Jahren</a:t>
            </a:r>
            <a:endParaRPr lang="de-DE" sz="1600" b="1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372225" y="1040102"/>
            <a:ext cx="2771775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lr>
                <a:srgbClr val="030385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b="1" i="1" dirty="0" smtClean="0">
                <a:latin typeface="+mn-lt"/>
              </a:rPr>
              <a:t>Einleitung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 smtClean="0">
                <a:latin typeface="+mn-lt"/>
              </a:rPr>
              <a:t>Hintergrund-überlegungen </a:t>
            </a:r>
            <a:r>
              <a:rPr lang="de-DE" sz="2000" dirty="0">
                <a:latin typeface="+mn-lt"/>
              </a:rPr>
              <a:t>zu großtechnischen Systemen </a:t>
            </a:r>
            <a:endParaRPr lang="de-DE" altLang="de-DE" sz="20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Historische Wurzeln regulierter Märkte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Anlässe ordnungspolitischer Diskussionen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Ordnungspolitik und Telekommunikation in den 1980er Jahren </a:t>
            </a:r>
            <a:endParaRPr lang="de-DE" altLang="de-DE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dirty="0" smtClean="0">
                <a:latin typeface="+mn-lt"/>
              </a:rPr>
              <a:t>Fazit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en-GB" altLang="de-DE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 typeface="Arial" charset="0"/>
              <a:buAutoNum type="arabicPeriod"/>
            </a:pPr>
            <a:endParaRPr lang="en-GB" altLang="de-DE" sz="1600" dirty="0"/>
          </a:p>
        </p:txBody>
      </p:sp>
      <p:sp>
        <p:nvSpPr>
          <p:cNvPr id="9" name="Textfeld 2"/>
          <p:cNvSpPr txBox="1">
            <a:spLocks noChangeArrowheads="1"/>
          </p:cNvSpPr>
          <p:nvPr/>
        </p:nvSpPr>
        <p:spPr bwMode="auto">
          <a:xfrm>
            <a:off x="298450" y="1601788"/>
            <a:ext cx="5795963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000" i="1" dirty="0" err="1">
                <a:latin typeface="Arial" charset="0"/>
              </a:rPr>
              <a:t>Anlaß</a:t>
            </a:r>
            <a:r>
              <a:rPr lang="de-DE" altLang="de-DE" sz="2000" i="1" dirty="0">
                <a:latin typeface="Arial" charset="0"/>
              </a:rPr>
              <a:t> zur Deregulierung besteht … wenn der technisch-wirtschaftliche Fortschritt neue Entwicklungschancen eröffnet, deren wirtschaftliche Nutzung durch die stehende Regulierung behindert wird. Dies trifft bei der Telekommunikation zu,</a:t>
            </a:r>
            <a:r>
              <a:rPr lang="de-DE" altLang="de-DE" sz="2000" dirty="0">
                <a:latin typeface="Arial" charset="0"/>
              </a:rPr>
              <a:t>“ … „</a:t>
            </a:r>
            <a:r>
              <a:rPr lang="de-DE" altLang="de-DE" sz="2000" i="1" dirty="0">
                <a:latin typeface="Arial" charset="0"/>
              </a:rPr>
              <a:t>die Digitalisierung, auf der auch die automatische Datenverarbeitung aufbaut, hat die Endgeräte revolutioniert</a:t>
            </a:r>
            <a:r>
              <a:rPr lang="de-DE" altLang="de-DE" sz="2000" dirty="0">
                <a:latin typeface="Arial" charset="0"/>
              </a:rPr>
              <a:t>.“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4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200" b="1" dirty="0">
                <a:latin typeface="Arial" charset="0"/>
              </a:rPr>
              <a:t>Quelle: Jahresgutachten des Sachverständigenrats der deutschen Bundesregierung zur Begutachtung der gesamtwirtschaftlichen Lage 1985/86, S. 156ff.</a:t>
            </a:r>
          </a:p>
        </p:txBody>
      </p:sp>
    </p:spTree>
    <p:extLst>
      <p:ext uri="{BB962C8B-B14F-4D97-AF65-F5344CB8AC3E}">
        <p14:creationId xmlns:p14="http://schemas.microsoft.com/office/powerpoint/2010/main" val="100984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866377" y="166008"/>
            <a:ext cx="7277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600" b="1" dirty="0"/>
              <a:t>‚Open </a:t>
            </a:r>
            <a:r>
              <a:rPr lang="de-DE" sz="1600" b="1" dirty="0" err="1"/>
              <a:t>or</a:t>
            </a:r>
            <a:r>
              <a:rPr lang="de-DE" sz="1600" b="1" dirty="0"/>
              <a:t> </a:t>
            </a:r>
            <a:r>
              <a:rPr lang="de-DE" sz="1600" b="1" dirty="0" err="1"/>
              <a:t>closed</a:t>
            </a:r>
            <a:r>
              <a:rPr lang="de-DE" sz="1600" b="1" dirty="0"/>
              <a:t>’: </a:t>
            </a:r>
          </a:p>
          <a:p>
            <a:pPr lvl="0" algn="ctr"/>
            <a:r>
              <a:rPr lang="de-DE" sz="1600" b="1" dirty="0"/>
              <a:t>Ordnungspolitik und digitale Netze in den 1980er Jahren</a:t>
            </a:r>
            <a:endParaRPr lang="de-DE" sz="1600" b="1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372225" y="1040102"/>
            <a:ext cx="2771775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lr>
                <a:srgbClr val="030385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b="1" i="1" dirty="0" smtClean="0">
                <a:latin typeface="+mn-lt"/>
              </a:rPr>
              <a:t>Einleitung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 smtClean="0">
                <a:latin typeface="+mn-lt"/>
              </a:rPr>
              <a:t>Hintergrund-überlegungen </a:t>
            </a:r>
            <a:r>
              <a:rPr lang="de-DE" sz="2000" dirty="0">
                <a:latin typeface="+mn-lt"/>
              </a:rPr>
              <a:t>zu großtechnischen Systemen </a:t>
            </a:r>
            <a:endParaRPr lang="de-DE" altLang="de-DE" sz="20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Historische Wurzeln regulierter Märkte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Anlässe ordnungspolitischer Diskussionen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Ordnungspolitik und Telekommunikation in den 1980er Jahren </a:t>
            </a:r>
            <a:endParaRPr lang="de-DE" altLang="de-DE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dirty="0" smtClean="0">
                <a:latin typeface="+mn-lt"/>
              </a:rPr>
              <a:t>Fazit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en-GB" altLang="de-DE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 typeface="Arial" charset="0"/>
              <a:buAutoNum type="arabicPeriod"/>
            </a:pPr>
            <a:endParaRPr lang="en-GB" altLang="de-DE" sz="1600" dirty="0"/>
          </a:p>
        </p:txBody>
      </p:sp>
      <p:pic>
        <p:nvPicPr>
          <p:cNvPr id="5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5643563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2"/>
          <p:cNvSpPr>
            <a:spLocks noChangeArrowheads="1"/>
          </p:cNvSpPr>
          <p:nvPr/>
        </p:nvSpPr>
        <p:spPr bwMode="auto">
          <a:xfrm>
            <a:off x="330200" y="5367338"/>
            <a:ext cx="5754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latin typeface="Arial" charset="0"/>
              </a:rPr>
              <a:t>Fernsprechtischapparat 75</a:t>
            </a:r>
          </a:p>
        </p:txBody>
      </p:sp>
    </p:spTree>
    <p:extLst>
      <p:ext uri="{BB962C8B-B14F-4D97-AF65-F5344CB8AC3E}">
        <p14:creationId xmlns:p14="http://schemas.microsoft.com/office/powerpoint/2010/main" val="83582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866377" y="166008"/>
            <a:ext cx="7277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600" b="1" dirty="0"/>
              <a:t>‚Open </a:t>
            </a:r>
            <a:r>
              <a:rPr lang="de-DE" sz="1600" b="1" dirty="0" err="1"/>
              <a:t>or</a:t>
            </a:r>
            <a:r>
              <a:rPr lang="de-DE" sz="1600" b="1" dirty="0"/>
              <a:t> </a:t>
            </a:r>
            <a:r>
              <a:rPr lang="de-DE" sz="1600" b="1" dirty="0" err="1"/>
              <a:t>closed</a:t>
            </a:r>
            <a:r>
              <a:rPr lang="de-DE" sz="1600" b="1" dirty="0"/>
              <a:t>’: </a:t>
            </a:r>
          </a:p>
          <a:p>
            <a:pPr lvl="0" algn="ctr"/>
            <a:r>
              <a:rPr lang="de-DE" sz="1600" b="1" dirty="0"/>
              <a:t>Ordnungspolitik und digitale Netze in den 1980er Jahren</a:t>
            </a:r>
            <a:endParaRPr lang="de-DE" sz="1600" b="1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372225" y="1040102"/>
            <a:ext cx="2771775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lr>
                <a:srgbClr val="030385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dirty="0" smtClean="0">
                <a:latin typeface="+mn-lt"/>
              </a:rPr>
              <a:t>Einleitung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b="1" i="1" dirty="0" smtClean="0">
                <a:latin typeface="+mn-lt"/>
              </a:rPr>
              <a:t>Hintergrund-überlegungen </a:t>
            </a:r>
            <a:r>
              <a:rPr lang="de-DE" sz="2000" b="1" i="1" dirty="0">
                <a:latin typeface="+mn-lt"/>
              </a:rPr>
              <a:t>zu großtechnischen Systemen </a:t>
            </a:r>
            <a:endParaRPr lang="de-DE" altLang="de-DE" sz="2000" b="1" i="1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Historische Wurzeln regulierter Märkte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Anlässe ordnungspolitischer Diskussionen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Ordnungspolitik und Telekommunikation in den 1980er Jahren </a:t>
            </a:r>
            <a:endParaRPr lang="de-DE" altLang="de-DE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dirty="0" smtClean="0">
                <a:latin typeface="+mn-lt"/>
              </a:rPr>
              <a:t>Fazit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en-GB" altLang="de-DE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 typeface="Arial" charset="0"/>
              <a:buAutoNum type="arabicPeriod"/>
            </a:pPr>
            <a:endParaRPr lang="en-GB" altLang="de-DE" sz="1600" dirty="0"/>
          </a:p>
        </p:txBody>
      </p:sp>
      <p:sp>
        <p:nvSpPr>
          <p:cNvPr id="2" name="Textfeld 1"/>
          <p:cNvSpPr txBox="1"/>
          <p:nvPr/>
        </p:nvSpPr>
        <p:spPr>
          <a:xfrm>
            <a:off x="186267" y="1473200"/>
            <a:ext cx="55541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dirty="0"/>
              <a:t>Hoher Investitionsbedarf in das Netz, in Vermittlungsstellen, in Endgeräte etc. – insbesondere, wenn die Netze größere Flächen erschließen </a:t>
            </a:r>
            <a:r>
              <a:rPr lang="de-DE" dirty="0" smtClean="0"/>
              <a:t>sollen </a:t>
            </a:r>
          </a:p>
          <a:p>
            <a:pPr marL="285750" indent="-285750">
              <a:buFont typeface="Arial" charset="0"/>
              <a:buChar char="•"/>
            </a:pPr>
            <a:endParaRPr lang="de-DE" dirty="0" smtClean="0"/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Standardisierung </a:t>
            </a:r>
            <a:r>
              <a:rPr lang="de-DE" dirty="0"/>
              <a:t>ist ein ganz entscheidender Faktor </a:t>
            </a:r>
            <a:endParaRPr lang="de-DE" dirty="0" smtClean="0"/>
          </a:p>
          <a:p>
            <a:pPr marL="285750" indent="-285750">
              <a:buFont typeface="Arial" charset="0"/>
              <a:buChar char="•"/>
            </a:pPr>
            <a:endParaRPr lang="de-DE" dirty="0" smtClean="0"/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Langlebigkeit </a:t>
            </a:r>
            <a:r>
              <a:rPr lang="de-DE" dirty="0"/>
              <a:t>der Infrastruktur/ versunkene Kosten </a:t>
            </a:r>
            <a:endParaRPr lang="de-DE" dirty="0" smtClean="0"/>
          </a:p>
          <a:p>
            <a:pPr marL="285750" indent="-285750">
              <a:buFont typeface="Arial" charset="0"/>
              <a:buChar char="•"/>
            </a:pPr>
            <a:endParaRPr lang="de-DE" dirty="0" smtClean="0"/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Infrastrukturen </a:t>
            </a:r>
            <a:r>
              <a:rPr lang="de-DE" dirty="0"/>
              <a:t>stellen hohe Anforderungen an die Ordnungspolitik </a:t>
            </a:r>
          </a:p>
        </p:txBody>
      </p:sp>
    </p:spTree>
    <p:extLst>
      <p:ext uri="{BB962C8B-B14F-4D97-AF65-F5344CB8AC3E}">
        <p14:creationId xmlns:p14="http://schemas.microsoft.com/office/powerpoint/2010/main" val="132668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866377" y="166008"/>
            <a:ext cx="7277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600" b="1" dirty="0"/>
              <a:t>‚Open </a:t>
            </a:r>
            <a:r>
              <a:rPr lang="de-DE" sz="1600" b="1" dirty="0" err="1"/>
              <a:t>or</a:t>
            </a:r>
            <a:r>
              <a:rPr lang="de-DE" sz="1600" b="1" dirty="0"/>
              <a:t> </a:t>
            </a:r>
            <a:r>
              <a:rPr lang="de-DE" sz="1600" b="1" dirty="0" err="1"/>
              <a:t>closed</a:t>
            </a:r>
            <a:r>
              <a:rPr lang="de-DE" sz="1600" b="1" dirty="0"/>
              <a:t>’: </a:t>
            </a:r>
          </a:p>
          <a:p>
            <a:pPr lvl="0" algn="ctr"/>
            <a:r>
              <a:rPr lang="de-DE" sz="1600" b="1" dirty="0"/>
              <a:t>Ordnungspolitik und digitale Netze in den 1980er Jahren</a:t>
            </a:r>
            <a:endParaRPr lang="de-DE" sz="1600" b="1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372225" y="1040102"/>
            <a:ext cx="2771775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lr>
                <a:srgbClr val="030385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030385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30385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dirty="0" smtClean="0">
                <a:latin typeface="+mn-lt"/>
              </a:rPr>
              <a:t>Einleitung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 smtClean="0">
                <a:latin typeface="+mn-lt"/>
              </a:rPr>
              <a:t>Hintergrund-überlegungen </a:t>
            </a:r>
            <a:r>
              <a:rPr lang="de-DE" sz="2000" dirty="0">
                <a:latin typeface="+mn-lt"/>
              </a:rPr>
              <a:t>zu großtechnischen Systemen </a:t>
            </a:r>
            <a:endParaRPr lang="de-DE" altLang="de-DE" sz="2000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b="1" i="1" dirty="0">
                <a:latin typeface="+mn-lt"/>
              </a:rPr>
              <a:t>Historische Wurzeln regulierter Märkte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Anlässe ordnungspolitischer Diskussionen 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sz="2000" dirty="0">
                <a:latin typeface="+mn-lt"/>
              </a:rPr>
              <a:t>Ordnungspolitik und Telekommunikation in den 1980er Jahren </a:t>
            </a:r>
            <a:endParaRPr lang="de-DE" altLang="de-DE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de-DE" altLang="de-DE" sz="2000" dirty="0" smtClean="0">
                <a:latin typeface="+mn-lt"/>
              </a:rPr>
              <a:t>Fazit</a:t>
            </a: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endParaRPr lang="en-GB" altLang="de-DE" sz="20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Font typeface="Arial" charset="0"/>
              <a:buAutoNum type="arabicPeriod"/>
            </a:pPr>
            <a:endParaRPr lang="en-GB" altLang="de-DE" sz="1600" dirty="0"/>
          </a:p>
        </p:txBody>
      </p:sp>
      <p:sp>
        <p:nvSpPr>
          <p:cNvPr id="2" name="Textfeld 1"/>
          <p:cNvSpPr txBox="1"/>
          <p:nvPr/>
        </p:nvSpPr>
        <p:spPr>
          <a:xfrm>
            <a:off x="152401" y="4460218"/>
            <a:ext cx="6045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Friedrich Wilhelm von Brandenburg - Der „</a:t>
            </a:r>
            <a:r>
              <a:rPr lang="de-DE" b="1" dirty="0" err="1"/>
              <a:t>Grosse</a:t>
            </a:r>
            <a:r>
              <a:rPr lang="de-DE" b="1" dirty="0"/>
              <a:t> Kurfürst</a:t>
            </a:r>
            <a:r>
              <a:rPr lang="de-DE" b="1" dirty="0" smtClean="0"/>
              <a:t>“</a:t>
            </a:r>
          </a:p>
          <a:p>
            <a:pPr algn="ctr"/>
            <a:endParaRPr lang="de-DE" b="1" dirty="0"/>
          </a:p>
          <a:p>
            <a:pPr algn="ctr"/>
            <a:r>
              <a:rPr lang="de-DE" b="1" dirty="0" smtClean="0"/>
              <a:t>Begründer der preußischen Staatspost (1660)</a:t>
            </a:r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67" y="1452033"/>
            <a:ext cx="26670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1277</Words>
  <Application>Microsoft Macintosh PowerPoint</Application>
  <PresentationFormat>Bildschirmpräsentation (4:3)</PresentationFormat>
  <Paragraphs>305</Paragraphs>
  <Slides>21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Calibri</vt:lpstr>
      <vt:lpstr>Times New Roman</vt:lpstr>
      <vt:lpstr>Arial</vt:lpstr>
      <vt:lpstr>Office-Design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Universität Siegen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Corina Rütten</dc:creator>
  <cp:lastModifiedBy>Microsoft Office-Anwender</cp:lastModifiedBy>
  <cp:revision>93</cp:revision>
  <cp:lastPrinted>2015-09-03T08:29:27Z</cp:lastPrinted>
  <dcterms:created xsi:type="dcterms:W3CDTF">2015-07-08T15:26:10Z</dcterms:created>
  <dcterms:modified xsi:type="dcterms:W3CDTF">2016-11-20T19:30:36Z</dcterms:modified>
</cp:coreProperties>
</file>